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11430000" cx="1828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A5518C7-D5AE-4609-B8B0-A7F97EDB9C59}">
  <a:tblStyle styleId="{9A5518C7-D5AE-4609-B8B0-A7F97EDB9C59}"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67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67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67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67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67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67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67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67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67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adolescentkit.org/"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0: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trainer: </a:t>
            </a:r>
            <a:endParaRPr sz="1670">
              <a:solidFill>
                <a:schemeClr val="dk1"/>
              </a:solidFill>
              <a:latin typeface="Calibri"/>
              <a:ea typeface="Calibri"/>
              <a:cs typeface="Calibri"/>
              <a:sym typeface="Calibri"/>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Read this slide aloud, or ask a workshop participant to do so.</a:t>
            </a:r>
            <a:r>
              <a:rPr lang="en-US"/>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51" name="Google Shape;15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1: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2: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 for trainers: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This slide provides official definitions as follows:</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Children are ‘human beings up to age 18’ as defined by the Convention on the Rights of the Child.</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United Nations agencies, including UNICEF and UNFPA, use a working definition of ‘youth’ as human beings ages 15-24, but individual states utilize their own official definitions of ‘youth,’ which sometimes extend to higher age ranges.</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 ‘Young people’ are defined by the United Nations as people ages 10-24.</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UNICEF defines ‘adolescents’ as human beings ages 10-19. </a:t>
            </a:r>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The Adolescent Kit for Expression and Innovation is designed to support programmes and interventions for adolescents ages 10-17 – the subgroup of adolescents that are also children within UNICEF’s mandate. Depending on the individual context and goals, programme coordinators, facilitators, and anyone else using the Adolescent Kit may also choose to reach out to and include younger children and older adolescents or youth, adapting the approaches as they see fit for those populations.</a:t>
            </a:r>
            <a:endParaRPr/>
          </a:p>
        </p:txBody>
      </p:sp>
      <p:sp>
        <p:nvSpPr>
          <p:cNvPr id="167" name="Google Shape;16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3: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670">
              <a:solidFill>
                <a:schemeClr val="dk1"/>
              </a:solidFill>
              <a:latin typeface="Calibri"/>
              <a:ea typeface="Calibri"/>
              <a:cs typeface="Calibri"/>
              <a:sym typeface="Calibri"/>
            </a:endParaRPr>
          </a:p>
        </p:txBody>
      </p:sp>
      <p:sp>
        <p:nvSpPr>
          <p:cNvPr id="173" name="Google Shape;173;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4: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trainer:</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Participants should begin this step by reviewing Foundation Guidance: Understanding Adolescent in Humanitarian Contexts. The guidance can either be read aloud or participants can read it individually to themselves.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Participants should then compare the issues outlined in that guidance note to the challenges and opportunities they identified in the previous step of the training.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Participants may use the Exploring challenges and opportunities tool in the Programme Coordinators’ Guidance, Investigate Adolescents’ Situation section.</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a:t>
            </a:r>
            <a:r>
              <a:rPr lang="en-US" sz="1670">
                <a:solidFill>
                  <a:schemeClr val="dk1"/>
                </a:solidFill>
                <a:latin typeface="Calibri"/>
                <a:ea typeface="Calibri"/>
                <a:cs typeface="Calibri"/>
                <a:sym typeface="Calibri"/>
              </a:rPr>
              <a:t>: Foundation Guidance, Understanding adolescents in humanitarian contexts</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70"/>
              <a:buFont typeface="Calibri"/>
              <a:buNone/>
            </a:pPr>
            <a:r>
              <a:rPr lang="en-US" sz="1670">
                <a:solidFill>
                  <a:schemeClr val="dk1"/>
                </a:solidFill>
                <a:latin typeface="Calibri"/>
                <a:ea typeface="Calibri"/>
                <a:cs typeface="Calibri"/>
                <a:sym typeface="Calibri"/>
              </a:rPr>
              <a:t>Ref: Programme Coordinators’ Guidance, Investigate Adolescents’ Situation section, Tool: Exploring challenges and opportunities.</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p:txBody>
      </p:sp>
      <p:sp>
        <p:nvSpPr>
          <p:cNvPr id="179" name="Google Shape;17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5: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 for trainer:</a:t>
            </a:r>
            <a:endParaRPr/>
          </a:p>
          <a:p>
            <a:pPr indent="0" lvl="0" marL="0" rtl="0" algn="l">
              <a:spcBef>
                <a:spcPts val="0"/>
              </a:spcBef>
              <a:spcAft>
                <a:spcPts val="0"/>
              </a:spcAft>
              <a:buNone/>
            </a:pPr>
            <a:r>
              <a:rPr b="1" i="1" lang="en-US" sz="1670">
                <a:solidFill>
                  <a:schemeClr val="dk1"/>
                </a:solidFill>
                <a:latin typeface="Calibri"/>
                <a:ea typeface="Calibri"/>
                <a:cs typeface="Calibri"/>
                <a:sym typeface="Calibri"/>
              </a:rPr>
              <a:t>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Use these questions to summarize and synthesise the issues raised in the previous step.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Explain to participants that in future modules of this training they will develop strategies to gather more information about adolescents in their programming context and use that information to strengthen their programmes’ outreach to and engagement of adolescents, especially those facing barriers to participation.</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Refer participants to Programme Coordinators’ Guidance: Investigate adolescents’ situation for guidance and tools they use for that purpose.</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Keep notes from this discussion for reference in future modules.</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p:txBody>
      </p:sp>
      <p:sp>
        <p:nvSpPr>
          <p:cNvPr id="187" name="Google Shape;187;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6: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670">
              <a:solidFill>
                <a:schemeClr val="dk1"/>
              </a:solidFill>
              <a:latin typeface="Calibri"/>
              <a:ea typeface="Calibri"/>
              <a:cs typeface="Calibri"/>
              <a:sym typeface="Calibri"/>
            </a:endParaRPr>
          </a:p>
        </p:txBody>
      </p:sp>
      <p:sp>
        <p:nvSpPr>
          <p:cNvPr id="195" name="Google Shape;195;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7: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trainer:</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Give a brief introduction to the competency domains and display image of the 10 competency domains.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Clarify that a ‘competency domain’ is a broad category of specific competencies - knowledge, attitudes, or skills that a person can put to use.</a:t>
            </a:r>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Provide time for discussion. Workshop participants can provide their own definitions or explanations of each competency domain, examples of specific areas of knowledge, skills or attitudes within each domain, and ask questions.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b="1" i="1" lang="en-US" sz="1670">
                <a:solidFill>
                  <a:schemeClr val="dk1"/>
                </a:solidFill>
                <a:latin typeface="Calibri"/>
                <a:ea typeface="Calibri"/>
                <a:cs typeface="Calibri"/>
                <a:sym typeface="Calibri"/>
              </a:rPr>
              <a:t>Ref:</a:t>
            </a:r>
            <a:r>
              <a:rPr lang="en-US" sz="1670">
                <a:solidFill>
                  <a:schemeClr val="dk1"/>
                </a:solidFill>
                <a:latin typeface="Calibri"/>
                <a:ea typeface="Calibri"/>
                <a:cs typeface="Calibri"/>
                <a:sym typeface="Calibri"/>
              </a:rPr>
              <a:t> Foundation Guidance, The Ten Key Competencies for Adolescents (When available: Peacebuilding competency domain framework)</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p:txBody>
      </p:sp>
      <p:sp>
        <p:nvSpPr>
          <p:cNvPr id="202" name="Google Shape;202;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8: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trainer:</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Assign one competency domain to a pair (or small group) of workshop participants.</a:t>
            </a:r>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Distribute chart paper to each group.</a:t>
            </a:r>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Explain that each small group will respond to the questions on the slide. Their presentation should include:</a:t>
            </a:r>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1" marL="636800" rtl="0" algn="l">
              <a:spcBef>
                <a:spcPts val="0"/>
              </a:spcBef>
              <a:spcAft>
                <a:spcPts val="0"/>
              </a:spcAft>
              <a:buNone/>
            </a:pPr>
            <a:r>
              <a:rPr lang="en-US" sz="1800">
                <a:solidFill>
                  <a:schemeClr val="dk1"/>
                </a:solidFill>
                <a:latin typeface="Calibri"/>
                <a:ea typeface="Calibri"/>
                <a:cs typeface="Calibri"/>
                <a:sym typeface="Calibri"/>
              </a:rPr>
              <a:t>Words or phrases for how the domain is explained in local language(s) (as relevant) </a:t>
            </a:r>
            <a:endParaRPr/>
          </a:p>
          <a:p>
            <a:pPr indent="0" lvl="1" marL="636800" rtl="0" algn="l">
              <a:spcBef>
                <a:spcPts val="0"/>
              </a:spcBef>
              <a:spcAft>
                <a:spcPts val="0"/>
              </a:spcAft>
              <a:buNone/>
            </a:pPr>
            <a:r>
              <a:rPr lang="en-US" sz="1800">
                <a:solidFill>
                  <a:schemeClr val="dk1"/>
                </a:solidFill>
                <a:latin typeface="Calibri"/>
                <a:ea typeface="Calibri"/>
                <a:cs typeface="Calibri"/>
                <a:sym typeface="Calibri"/>
              </a:rPr>
              <a:t>A drawing of an adolescent boy or girl who has developed this competency. (Suggest: If they wish, they can write explanatory notes on their drawing. They can also consider drawing a picture that shows the adolescent boy or girl using the competency.) </a:t>
            </a:r>
            <a:endParaRPr/>
          </a:p>
          <a:p>
            <a:pPr indent="0" lvl="1" marL="63680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Have each group give their presentation. Allow time for questions and facilitate discussion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p:txBody>
      </p:sp>
      <p:sp>
        <p:nvSpPr>
          <p:cNvPr id="212" name="Google Shape;212;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9: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trainer:</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Workshop participants should continue to work in the same small groups  as in previous steps in this session, and should focus on the same competency they had been exploring.</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 If participants need to see the list of all ten competencies to continue their group work, turn back to Slide 18 and/or encourage them to refer to the Foundation Guide, Ten Key Competencies</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p:txBody>
      </p:sp>
      <p:sp>
        <p:nvSpPr>
          <p:cNvPr id="222" name="Google Shape;222;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Cover slide for this first section of the webinar. </a:t>
            </a:r>
            <a:endParaRPr/>
          </a:p>
        </p:txBody>
      </p:sp>
      <p:sp>
        <p:nvSpPr>
          <p:cNvPr id="95" name="Google Shape;9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0: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trainer:</a:t>
            </a:r>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Distribute a piece of chart paper to each small group. Ask participants to draw the matrix and fill in responses based on their discussions. (They should continue to focus on the same competency they have been discussing)</a:t>
            </a:r>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Have each group give their presentation. Allow time for questions and facilitate discussion.</a:t>
            </a:r>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Keep notes from this session for use in </a:t>
            </a:r>
            <a:r>
              <a:rPr b="1" lang="en-US" sz="1670">
                <a:solidFill>
                  <a:schemeClr val="dk1"/>
                </a:solidFill>
                <a:latin typeface="Calibri"/>
                <a:ea typeface="Calibri"/>
                <a:cs typeface="Calibri"/>
                <a:sym typeface="Calibri"/>
              </a:rPr>
              <a:t>Module 5: Implementation and roll-out planning: Preparing to use the Adolescent Kit through your programmes</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b="1" lang="en-US" sz="1670" u="none" strike="noStrike">
                <a:solidFill>
                  <a:schemeClr val="dk1"/>
                </a:solidFill>
                <a:latin typeface="Calibri"/>
                <a:ea typeface="Calibri"/>
                <a:cs typeface="Calibri"/>
                <a:sym typeface="Calibri"/>
              </a:rPr>
              <a:t> </a:t>
            </a:r>
            <a:endParaRPr sz="1670">
              <a:solidFill>
                <a:schemeClr val="dk1"/>
              </a:solidFill>
              <a:latin typeface="Calibri"/>
              <a:ea typeface="Calibri"/>
              <a:cs typeface="Calibri"/>
              <a:sym typeface="Calibri"/>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p:txBody>
      </p:sp>
      <p:sp>
        <p:nvSpPr>
          <p:cNvPr id="232" name="Google Shape;232;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1: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1670" u="none" strike="noStrike">
                <a:solidFill>
                  <a:schemeClr val="dk1"/>
                </a:solidFill>
                <a:latin typeface="Calibri"/>
                <a:ea typeface="Calibri"/>
                <a:cs typeface="Calibri"/>
                <a:sym typeface="Calibri"/>
              </a:rPr>
              <a:t> </a:t>
            </a:r>
            <a:endParaRPr sz="1670">
              <a:solidFill>
                <a:schemeClr val="dk1"/>
              </a:solidFill>
              <a:latin typeface="Calibri"/>
              <a:ea typeface="Calibri"/>
              <a:cs typeface="Calibri"/>
              <a:sym typeface="Calibri"/>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p:txBody>
      </p:sp>
      <p:sp>
        <p:nvSpPr>
          <p:cNvPr id="238" name="Google Shape;238;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2: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1670" u="none" strike="noStrike">
                <a:solidFill>
                  <a:schemeClr val="dk1"/>
                </a:solidFill>
                <a:latin typeface="Calibri"/>
                <a:ea typeface="Calibri"/>
                <a:cs typeface="Calibri"/>
                <a:sym typeface="Calibri"/>
              </a:rPr>
              <a:t>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the trainer: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Read this slide aloud.</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Give participants time to read and review Foundation Guidance, The Ten Key Approaches</a:t>
            </a:r>
            <a:endParaRPr/>
          </a:p>
          <a:p>
            <a:pPr indent="0" lvl="0" marL="0" rtl="0" algn="l">
              <a:spcBef>
                <a:spcPts val="0"/>
              </a:spcBef>
              <a:spcAft>
                <a:spcPts val="0"/>
              </a:spcAft>
              <a:buNone/>
            </a:pPr>
            <a:r>
              <a:t/>
            </a:r>
            <a:endParaRPr i="1"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a:t>
            </a:r>
            <a:r>
              <a:rPr lang="en-US" sz="1670">
                <a:solidFill>
                  <a:schemeClr val="dk1"/>
                </a:solidFill>
                <a:latin typeface="Calibri"/>
                <a:ea typeface="Calibri"/>
                <a:cs typeface="Calibri"/>
                <a:sym typeface="Calibri"/>
              </a:rPr>
              <a:t>: Foundation Guidance, The Ten Key Approaches</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p:txBody>
      </p:sp>
      <p:sp>
        <p:nvSpPr>
          <p:cNvPr id="245" name="Google Shape;245;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3: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the trainer: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Read this slide aloud and explain why each approach is important. Provide a few examples of how programme coordinators and/or facilitators can put each approach into practice.</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Participants should review Foundation Guidance, The Ten Key Approaches as you give your explanation.</a:t>
            </a:r>
            <a:endParaRPr/>
          </a:p>
          <a:p>
            <a:pPr indent="0" lvl="0" marL="0" rtl="0" algn="l">
              <a:spcBef>
                <a:spcPts val="0"/>
              </a:spcBef>
              <a:spcAft>
                <a:spcPts val="0"/>
              </a:spcAft>
              <a:buNone/>
            </a:pPr>
            <a:r>
              <a:t/>
            </a:r>
            <a:endParaRPr i="1"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a:t>
            </a:r>
            <a:r>
              <a:rPr lang="en-US" sz="1670">
                <a:solidFill>
                  <a:schemeClr val="dk1"/>
                </a:solidFill>
                <a:latin typeface="Calibri"/>
                <a:ea typeface="Calibri"/>
                <a:cs typeface="Calibri"/>
                <a:sym typeface="Calibri"/>
              </a:rPr>
              <a:t>: Foundation Guidance, The Ten Key Approaches</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p:txBody>
      </p:sp>
      <p:sp>
        <p:nvSpPr>
          <p:cNvPr id="251" name="Google Shape;251;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4: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the trainer: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Focus on the possibility that these approaches contribute to positive outcomes for adolescents, but note that if the approaches are not used, programmes and interventions are not likely to result in adolescents’ development and use of the ten competencies.</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a:t>
            </a:r>
            <a:r>
              <a:rPr lang="en-US" sz="1670">
                <a:solidFill>
                  <a:schemeClr val="dk1"/>
                </a:solidFill>
                <a:latin typeface="Calibri"/>
                <a:ea typeface="Calibri"/>
                <a:cs typeface="Calibri"/>
                <a:sym typeface="Calibri"/>
              </a:rPr>
              <a:t>: Foundation Guidance, The Ten Key Approaches</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p:txBody>
      </p:sp>
      <p:sp>
        <p:nvSpPr>
          <p:cNvPr id="261" name="Google Shape;261;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5: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trainer: </a:t>
            </a:r>
            <a:endParaRPr sz="1670">
              <a:solidFill>
                <a:schemeClr val="dk1"/>
              </a:solidFill>
              <a:latin typeface="Calibri"/>
              <a:ea typeface="Calibri"/>
              <a:cs typeface="Calibri"/>
              <a:sym typeface="Calibri"/>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Divide workshop participants into approximately ten small groups, and assign each group one of the Ten Key Competencies. (If there are not enough participants in the workshop for ten small groups, divide them into five groups and assign each group two of the competencies.)</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Review workshop participants’ responses to the discussion questions to assess whether they understand each of the ten Key Approaches, and have suggested relevant and appropriate ways that facilitators can put those approaches into action.</a:t>
            </a:r>
            <a:endParaRPr/>
          </a:p>
          <a:p>
            <a:pPr indent="0" lvl="0" marL="0" rtl="0" algn="l">
              <a:spcBef>
                <a:spcPts val="0"/>
              </a:spcBef>
              <a:spcAft>
                <a:spcPts val="0"/>
              </a:spcAft>
              <a:buNone/>
            </a:pPr>
            <a:r>
              <a:t/>
            </a:r>
            <a:endParaRPr i="1"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a:t>
            </a:r>
            <a:r>
              <a:rPr lang="en-US" sz="1670">
                <a:solidFill>
                  <a:schemeClr val="dk1"/>
                </a:solidFill>
                <a:latin typeface="Calibri"/>
                <a:ea typeface="Calibri"/>
                <a:cs typeface="Calibri"/>
                <a:sym typeface="Calibri"/>
              </a:rPr>
              <a:t>: Foundation Guidance, The Ten Key Approaches</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p:txBody>
      </p:sp>
      <p:sp>
        <p:nvSpPr>
          <p:cNvPr id="267" name="Google Shape;267;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6: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trainer: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Use this activity as an optional follow-up to the previous step if workshop participants still need more clarification to understand each of the ten Key Approaches.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Write each of the ten Key Approaches on a piece of paper, and put each on a different table or place on the floor around the training room. Then follow the steps as indicated on the slide.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When workshop participants reach step 2, they should place each card on the table or floor near the approach they intended it to reflect.</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(If you find that there ’dos’ and ’don’ts’ that reflect important ways that adolescents should be treated, but are not specifically relevant for facilitators in their role, place these in a separate pile.)</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Ask participants to walk around the training space and review which ‘do’s’ and ’don’t’s’ have been placed to correspond with each of the ten Key Approaches. </a:t>
            </a:r>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Invite participants to suggest changes so that the ‘do’s’ and ‘don’t’s’ are placed to correspond with an approach that is more relevant or appropriate.</a:t>
            </a:r>
            <a:endParaRPr/>
          </a:p>
          <a:p>
            <a:pPr indent="0" lvl="0" marL="0" rtl="0" algn="l">
              <a:spcBef>
                <a:spcPts val="0"/>
              </a:spcBef>
              <a:spcAft>
                <a:spcPts val="0"/>
              </a:spcAft>
              <a:buNone/>
            </a:pPr>
            <a:br>
              <a:rPr lang="en-US" sz="1670">
                <a:solidFill>
                  <a:schemeClr val="dk1"/>
                </a:solidFill>
                <a:latin typeface="Calibri"/>
                <a:ea typeface="Calibri"/>
                <a:cs typeface="Calibri"/>
                <a:sym typeface="Calibri"/>
              </a:rPr>
            </a:br>
            <a:r>
              <a:rPr b="1" lang="en-US" sz="1670" u="none" strike="noStrike">
                <a:solidFill>
                  <a:schemeClr val="dk1"/>
                </a:solidFill>
                <a:latin typeface="Calibri"/>
                <a:ea typeface="Calibri"/>
                <a:cs typeface="Calibri"/>
                <a:sym typeface="Calibri"/>
              </a:rPr>
              <a:t> </a:t>
            </a:r>
            <a:endParaRPr sz="1670">
              <a:solidFill>
                <a:schemeClr val="dk1"/>
              </a:solidFill>
              <a:latin typeface="Calibri"/>
              <a:ea typeface="Calibri"/>
              <a:cs typeface="Calibri"/>
              <a:sym typeface="Calibri"/>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p:txBody>
      </p:sp>
      <p:sp>
        <p:nvSpPr>
          <p:cNvPr id="277" name="Google Shape;277;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7: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1670" u="none" strike="noStrike">
                <a:solidFill>
                  <a:schemeClr val="dk1"/>
                </a:solidFill>
                <a:latin typeface="Calibri"/>
                <a:ea typeface="Calibri"/>
                <a:cs typeface="Calibri"/>
                <a:sym typeface="Calibri"/>
              </a:rPr>
              <a:t> </a:t>
            </a:r>
            <a:endParaRPr sz="1670">
              <a:solidFill>
                <a:schemeClr val="dk1"/>
              </a:solidFill>
              <a:latin typeface="Calibri"/>
              <a:ea typeface="Calibri"/>
              <a:cs typeface="Calibri"/>
              <a:sym typeface="Calibri"/>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p:txBody>
      </p:sp>
      <p:sp>
        <p:nvSpPr>
          <p:cNvPr id="288" name="Google Shape;288;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70"/>
              <a:buFont typeface="Calibri"/>
              <a:buNone/>
            </a:pPr>
            <a:r>
              <a:rPr b="1" i="1" lang="en-US" sz="1670">
                <a:solidFill>
                  <a:schemeClr val="dk1"/>
                </a:solidFill>
                <a:latin typeface="Calibri"/>
                <a:ea typeface="Calibri"/>
                <a:cs typeface="Calibri"/>
                <a:sym typeface="Calibri"/>
              </a:rPr>
              <a:t>Notes for the trainer: </a:t>
            </a:r>
            <a:endParaRPr/>
          </a:p>
          <a:p>
            <a:pPr indent="0" lvl="0" marL="0" marR="0" rtl="0" algn="l">
              <a:lnSpc>
                <a:spcPct val="100000"/>
              </a:lnSpc>
              <a:spcBef>
                <a:spcPts val="0"/>
              </a:spcBef>
              <a:spcAft>
                <a:spcPts val="0"/>
              </a:spcAft>
              <a:buClr>
                <a:schemeClr val="dk1"/>
              </a:buClr>
              <a:buSzPts val="1671"/>
              <a:buFont typeface="Calibri"/>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Read this slide aloud to provide workshop participants with an overview of the resources in the Adolescent Kit for Expression and Innovation.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Subsequent slides provide more information and details of the contents and purpose of the resources.</a:t>
            </a:r>
            <a:endParaRPr/>
          </a:p>
          <a:p>
            <a:pPr indent="0" lvl="0" marL="0" rtl="0" algn="l">
              <a:spcBef>
                <a:spcPts val="0"/>
              </a:spcBef>
              <a:spcAft>
                <a:spcPts val="0"/>
              </a:spcAft>
              <a:buNone/>
            </a:pPr>
            <a:r>
              <a:t/>
            </a:r>
            <a:endParaRPr/>
          </a:p>
        </p:txBody>
      </p:sp>
      <p:sp>
        <p:nvSpPr>
          <p:cNvPr id="102" name="Google Shape;10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the trainer: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Read this slide aloud to anchor workshop participants’ attention in the situation and condition of the adolescents with whom they will be working. </a:t>
            </a:r>
            <a:endParaRPr/>
          </a:p>
          <a:p>
            <a:pPr indent="0" lvl="0" marL="0" rtl="0" algn="l">
              <a:spcBef>
                <a:spcPts val="0"/>
              </a:spcBef>
              <a:spcAft>
                <a:spcPts val="0"/>
              </a:spcAft>
              <a:buNone/>
            </a:pPr>
            <a:r>
              <a:t/>
            </a:r>
            <a:endParaRPr/>
          </a:p>
        </p:txBody>
      </p:sp>
      <p:sp>
        <p:nvSpPr>
          <p:cNvPr id="109" name="Google Shape;10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the trainer: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Read this slide aloud.</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Give participants time to read and review Foundation Guidance, Why a kit for adolescents?</a:t>
            </a:r>
            <a:endParaRPr/>
          </a:p>
          <a:p>
            <a:pPr indent="0" lvl="0" marL="0" rtl="0" algn="l">
              <a:spcBef>
                <a:spcPts val="0"/>
              </a:spcBef>
              <a:spcAft>
                <a:spcPts val="0"/>
              </a:spcAft>
              <a:buNone/>
            </a:pPr>
            <a:r>
              <a:t/>
            </a:r>
            <a:endParaRPr i="1"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 </a:t>
            </a:r>
            <a:r>
              <a:rPr lang="en-US" sz="1670">
                <a:solidFill>
                  <a:schemeClr val="dk1"/>
                </a:solidFill>
                <a:latin typeface="Calibri"/>
                <a:ea typeface="Calibri"/>
                <a:cs typeface="Calibri"/>
                <a:sym typeface="Calibri"/>
              </a:rPr>
              <a:t>Foundation Guidance, Why a kit for adolescents? </a:t>
            </a:r>
            <a:endParaRPr/>
          </a:p>
          <a:p>
            <a:pPr indent="0" lvl="0" marL="0" rtl="0" algn="l">
              <a:spcBef>
                <a:spcPts val="0"/>
              </a:spcBef>
              <a:spcAft>
                <a:spcPts val="0"/>
              </a:spcAft>
              <a:buNone/>
            </a:pPr>
            <a:r>
              <a:t/>
            </a:r>
            <a:endParaRPr/>
          </a:p>
        </p:txBody>
      </p:sp>
      <p:sp>
        <p:nvSpPr>
          <p:cNvPr id="116" name="Google Shape;11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6: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670">
                <a:solidFill>
                  <a:schemeClr val="dk1"/>
                </a:solidFill>
                <a:latin typeface="Calibri"/>
                <a:ea typeface="Calibri"/>
                <a:cs typeface="Calibri"/>
                <a:sym typeface="Calibri"/>
              </a:rPr>
              <a:t>Inform participants that the Foundation Guidance is intended for all users, and both facilitators and programme coordinators are encouraged to read and use that section, along with the guidance materials specifically addressed to their roles.</a:t>
            </a:r>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All guidance and tools are available electronically on the Adolescent Kit website (</a:t>
            </a:r>
            <a:r>
              <a:rPr lang="en-US" sz="1670" u="sng">
                <a:solidFill>
                  <a:schemeClr val="hlink"/>
                </a:solidFill>
                <a:latin typeface="Calibri"/>
                <a:ea typeface="Calibri"/>
                <a:cs typeface="Calibri"/>
                <a:sym typeface="Calibri"/>
                <a:hlinkClick r:id="rId2"/>
              </a:rPr>
              <a:t>www.adolescentkit.org</a:t>
            </a:r>
            <a:r>
              <a:rPr lang="en-US" sz="1670">
                <a:solidFill>
                  <a:schemeClr val="dk1"/>
                </a:solidFill>
                <a:latin typeface="Calibri"/>
                <a:ea typeface="Calibri"/>
                <a:cs typeface="Calibri"/>
                <a:sym typeface="Calibri"/>
              </a:rPr>
              <a:t>) and on the flash drive that is included in the supply kit. An abbreviated version of the guidance materials and tools is also included in print format in the Supply Kit. </a:t>
            </a:r>
            <a:endParaRPr/>
          </a:p>
          <a:p>
            <a:pPr indent="0" lvl="0" marL="0" rtl="0" algn="l">
              <a:spcBef>
                <a:spcPts val="0"/>
              </a:spcBef>
              <a:spcAft>
                <a:spcPts val="0"/>
              </a:spcAft>
              <a:buNone/>
            </a:pPr>
            <a:r>
              <a:rPr b="1" i="1" lang="en-US" sz="1670">
                <a:solidFill>
                  <a:schemeClr val="dk1"/>
                </a:solidFill>
                <a:latin typeface="Calibri"/>
                <a:ea typeface="Calibri"/>
                <a:cs typeface="Calibri"/>
                <a:sym typeface="Calibri"/>
              </a:rPr>
              <a:t>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The Glossary in the Foundation Guidance provides definitions of various terms used throughout the Adolescent Kit, including:</a:t>
            </a:r>
            <a:endParaRPr/>
          </a:p>
          <a:p>
            <a:pPr indent="0" lvl="0" marL="0" rtl="0" algn="l">
              <a:spcBef>
                <a:spcPts val="0"/>
              </a:spcBef>
              <a:spcAft>
                <a:spcPts val="0"/>
              </a:spcAft>
              <a:buNone/>
            </a:pPr>
            <a:r>
              <a:rPr b="1" lang="en-US" sz="1670">
                <a:solidFill>
                  <a:schemeClr val="dk1"/>
                </a:solidFill>
                <a:latin typeface="Calibri"/>
                <a:ea typeface="Calibri"/>
                <a:cs typeface="Calibri"/>
                <a:sym typeface="Calibri"/>
              </a:rPr>
              <a:t>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b="1" lang="en-US" sz="1670">
                <a:solidFill>
                  <a:schemeClr val="dk1"/>
                </a:solidFill>
                <a:latin typeface="Calibri"/>
                <a:ea typeface="Calibri"/>
                <a:cs typeface="Calibri"/>
                <a:sym typeface="Calibri"/>
              </a:rPr>
              <a:t>Facilitator:</a:t>
            </a:r>
            <a:r>
              <a:rPr lang="en-US" sz="1670">
                <a:solidFill>
                  <a:schemeClr val="dk1"/>
                </a:solidFill>
                <a:latin typeface="Calibri"/>
                <a:ea typeface="Calibri"/>
                <a:cs typeface="Calibri"/>
                <a:sym typeface="Calibri"/>
              </a:rPr>
              <a:t> A trained professional or volunteer who works directly with a group of adolescents to facilitate activities and run sessions; related terms: teachers, coaches or animators</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b="1" lang="en-US" sz="1670">
                <a:solidFill>
                  <a:schemeClr val="dk1"/>
                </a:solidFill>
                <a:latin typeface="Calibri"/>
                <a:ea typeface="Calibri"/>
                <a:cs typeface="Calibri"/>
                <a:sym typeface="Calibri"/>
              </a:rPr>
              <a:t>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b="1" lang="en-US" sz="1670">
                <a:solidFill>
                  <a:schemeClr val="dk1"/>
                </a:solidFill>
                <a:latin typeface="Calibri"/>
                <a:ea typeface="Calibri"/>
                <a:cs typeface="Calibri"/>
                <a:sym typeface="Calibri"/>
              </a:rPr>
              <a:t>Programme coordinator: </a:t>
            </a:r>
            <a:r>
              <a:rPr lang="en-US" sz="1670">
                <a:solidFill>
                  <a:schemeClr val="dk1"/>
                </a:solidFill>
                <a:latin typeface="Calibri"/>
                <a:ea typeface="Calibri"/>
                <a:cs typeface="Calibri"/>
                <a:sym typeface="Calibri"/>
              </a:rPr>
              <a:t>A general term to describe a staff member who has a key role in designing, managing or running a programme or intervention that uses the activities, tools and guidance in the Adolescent Kit; includes programme managers, programme officers, technical specialists or other staff within UNICEF or partner organisations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 </a:t>
            </a:r>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a:t>
            </a:r>
            <a:r>
              <a:rPr lang="en-US" sz="1670">
                <a:solidFill>
                  <a:schemeClr val="dk1"/>
                </a:solidFill>
                <a:latin typeface="Calibri"/>
                <a:ea typeface="Calibri"/>
                <a:cs typeface="Calibri"/>
                <a:sym typeface="Calibri"/>
              </a:rPr>
              <a:t> Foundation Guidance; Glossary</a:t>
            </a:r>
            <a:endParaRPr/>
          </a:p>
          <a:p>
            <a:pPr indent="0" lvl="0" marL="0" rtl="0" algn="l">
              <a:spcBef>
                <a:spcPts val="0"/>
              </a:spcBef>
              <a:spcAft>
                <a:spcPts val="0"/>
              </a:spcAft>
              <a:buNone/>
            </a:pPr>
            <a:r>
              <a:t/>
            </a:r>
            <a:endParaRPr/>
          </a:p>
        </p:txBody>
      </p:sp>
      <p:sp>
        <p:nvSpPr>
          <p:cNvPr id="122" name="Google Shape;12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7: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trainer: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Read this slide aloud, or ask a workshop participant to do so.</a:t>
            </a:r>
            <a:endParaRPr/>
          </a:p>
          <a:p>
            <a:pPr indent="0" lvl="0" marL="0" rtl="0" algn="l">
              <a:spcBef>
                <a:spcPts val="0"/>
              </a:spcBef>
              <a:spcAft>
                <a:spcPts val="0"/>
              </a:spcAft>
              <a:buNone/>
            </a:pPr>
            <a:r>
              <a:t/>
            </a:r>
            <a:endParaRPr/>
          </a:p>
        </p:txBody>
      </p:sp>
      <p:sp>
        <p:nvSpPr>
          <p:cNvPr id="129" name="Google Shape;12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8: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trainer: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Read this slide aloud, or ask a workshop participant to read it aloud.</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This step offers an opportunity to integrate a discussion of how the Adolescent Kit will be used together with other programme materials, such as curricula or activity guides.</a:t>
            </a:r>
            <a:endParaRPr/>
          </a:p>
          <a:p>
            <a:pPr indent="0" lvl="0" marL="0" rtl="0" algn="l">
              <a:spcBef>
                <a:spcPts val="0"/>
              </a:spcBef>
              <a:spcAft>
                <a:spcPts val="0"/>
              </a:spcAft>
              <a:buNone/>
            </a:pPr>
            <a:r>
              <a:t/>
            </a:r>
            <a:endParaRPr/>
          </a:p>
        </p:txBody>
      </p:sp>
      <p:sp>
        <p:nvSpPr>
          <p:cNvPr id="136" name="Google Shape;13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9: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trainer: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Read this slide aloud or ask a workshop participant to do so.</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Optional:</a:t>
            </a:r>
            <a:r>
              <a:rPr lang="en-US" sz="1670">
                <a:solidFill>
                  <a:schemeClr val="dk1"/>
                </a:solidFill>
                <a:latin typeface="Calibri"/>
                <a:ea typeface="Calibri"/>
                <a:cs typeface="Calibri"/>
                <a:sym typeface="Calibri"/>
              </a:rPr>
              <a:t> Discuss supplies and materials workshop participants already have, or can procure, in addition to those provided in the Supply Kit. </a:t>
            </a:r>
            <a:endParaRPr/>
          </a:p>
          <a:p>
            <a:pPr indent="0" lvl="0" marL="0" rtl="0" algn="l">
              <a:spcBef>
                <a:spcPts val="0"/>
              </a:spcBef>
              <a:spcAft>
                <a:spcPts val="0"/>
              </a:spcAft>
              <a:buNone/>
            </a:pPr>
            <a:r>
              <a:t/>
            </a:r>
            <a:endParaRPr/>
          </a:p>
        </p:txBody>
      </p:sp>
      <p:sp>
        <p:nvSpPr>
          <p:cNvPr id="144" name="Google Shape;14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1257300" y="608542"/>
            <a:ext cx="15773400" cy="22092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body"/>
          </p:nvPr>
        </p:nvSpPr>
        <p:spPr>
          <a:xfrm>
            <a:off x="1257300" y="3042708"/>
            <a:ext cx="15773400" cy="725223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8" name="Google Shape;18;p2"/>
          <p:cNvSpPr txBox="1"/>
          <p:nvPr>
            <p:ph idx="10" type="dt"/>
          </p:nvPr>
        </p:nvSpPr>
        <p:spPr>
          <a:xfrm>
            <a:off x="1257300" y="10593917"/>
            <a:ext cx="4114800" cy="60854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6057900" y="10593917"/>
            <a:ext cx="6172200" cy="60854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12915900" y="10593917"/>
            <a:ext cx="4114800" cy="6085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1257300" y="608542"/>
            <a:ext cx="15773400" cy="22092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5517885" y="-1217877"/>
            <a:ext cx="7252230" cy="1577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75" name="Google Shape;75;p11"/>
          <p:cNvSpPr txBox="1"/>
          <p:nvPr>
            <p:ph idx="10" type="dt"/>
          </p:nvPr>
        </p:nvSpPr>
        <p:spPr>
          <a:xfrm>
            <a:off x="1257300" y="10593917"/>
            <a:ext cx="4114800" cy="60854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6057900" y="10593917"/>
            <a:ext cx="6172200" cy="60854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12915900" y="10593917"/>
            <a:ext cx="4114800" cy="6085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10215827" y="3480066"/>
            <a:ext cx="9686397" cy="394335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2214827" y="-348985"/>
            <a:ext cx="9686397" cy="1160145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81" name="Google Shape;81;p12"/>
          <p:cNvSpPr txBox="1"/>
          <p:nvPr>
            <p:ph idx="10" type="dt"/>
          </p:nvPr>
        </p:nvSpPr>
        <p:spPr>
          <a:xfrm>
            <a:off x="1257300" y="10593917"/>
            <a:ext cx="4114800" cy="60854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6057900" y="10593917"/>
            <a:ext cx="6172200" cy="60854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12915900" y="10593917"/>
            <a:ext cx="4114800" cy="6085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3"/>
          <p:cNvSpPr txBox="1"/>
          <p:nvPr>
            <p:ph type="ctrTitle"/>
          </p:nvPr>
        </p:nvSpPr>
        <p:spPr>
          <a:xfrm>
            <a:off x="2286000" y="1870605"/>
            <a:ext cx="13716000" cy="3979333"/>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9000"/>
              <a:buFont typeface="Calibri"/>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subTitle"/>
          </p:nvPr>
        </p:nvSpPr>
        <p:spPr>
          <a:xfrm>
            <a:off x="2286000" y="6003397"/>
            <a:ext cx="13716000" cy="275960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500"/>
              </a:spcBef>
              <a:spcAft>
                <a:spcPts val="0"/>
              </a:spcAft>
              <a:buClr>
                <a:schemeClr val="dk1"/>
              </a:buClr>
              <a:buSzPts val="3600"/>
              <a:buNone/>
              <a:defRPr sz="3600"/>
            </a:lvl1pPr>
            <a:lvl2pPr lvl="1" algn="ctr">
              <a:lnSpc>
                <a:spcPct val="90000"/>
              </a:lnSpc>
              <a:spcBef>
                <a:spcPts val="750"/>
              </a:spcBef>
              <a:spcAft>
                <a:spcPts val="0"/>
              </a:spcAft>
              <a:buClr>
                <a:schemeClr val="dk1"/>
              </a:buClr>
              <a:buSzPts val="3000"/>
              <a:buNone/>
              <a:defRPr sz="3000"/>
            </a:lvl2pPr>
            <a:lvl3pPr lvl="2" algn="ctr">
              <a:lnSpc>
                <a:spcPct val="90000"/>
              </a:lnSpc>
              <a:spcBef>
                <a:spcPts val="750"/>
              </a:spcBef>
              <a:spcAft>
                <a:spcPts val="0"/>
              </a:spcAft>
              <a:buClr>
                <a:schemeClr val="dk1"/>
              </a:buClr>
              <a:buSzPts val="2700"/>
              <a:buNone/>
              <a:defRPr sz="2700"/>
            </a:lvl3pPr>
            <a:lvl4pPr lvl="3" algn="ctr">
              <a:lnSpc>
                <a:spcPct val="90000"/>
              </a:lnSpc>
              <a:spcBef>
                <a:spcPts val="750"/>
              </a:spcBef>
              <a:spcAft>
                <a:spcPts val="0"/>
              </a:spcAft>
              <a:buClr>
                <a:schemeClr val="dk1"/>
              </a:buClr>
              <a:buSzPts val="2400"/>
              <a:buNone/>
              <a:defRPr sz="2400"/>
            </a:lvl4pPr>
            <a:lvl5pPr lvl="4" algn="ctr">
              <a:lnSpc>
                <a:spcPct val="90000"/>
              </a:lnSpc>
              <a:spcBef>
                <a:spcPts val="750"/>
              </a:spcBef>
              <a:spcAft>
                <a:spcPts val="0"/>
              </a:spcAft>
              <a:buClr>
                <a:schemeClr val="dk1"/>
              </a:buClr>
              <a:buSzPts val="2400"/>
              <a:buNone/>
              <a:defRPr sz="2400"/>
            </a:lvl5pPr>
            <a:lvl6pPr lvl="5" algn="ctr">
              <a:lnSpc>
                <a:spcPct val="90000"/>
              </a:lnSpc>
              <a:spcBef>
                <a:spcPts val="750"/>
              </a:spcBef>
              <a:spcAft>
                <a:spcPts val="0"/>
              </a:spcAft>
              <a:buClr>
                <a:schemeClr val="dk1"/>
              </a:buClr>
              <a:buSzPts val="2400"/>
              <a:buNone/>
              <a:defRPr sz="2400"/>
            </a:lvl6pPr>
            <a:lvl7pPr lvl="6" algn="ctr">
              <a:lnSpc>
                <a:spcPct val="90000"/>
              </a:lnSpc>
              <a:spcBef>
                <a:spcPts val="750"/>
              </a:spcBef>
              <a:spcAft>
                <a:spcPts val="0"/>
              </a:spcAft>
              <a:buClr>
                <a:schemeClr val="dk1"/>
              </a:buClr>
              <a:buSzPts val="2400"/>
              <a:buNone/>
              <a:defRPr sz="2400"/>
            </a:lvl7pPr>
            <a:lvl8pPr lvl="7" algn="ctr">
              <a:lnSpc>
                <a:spcPct val="90000"/>
              </a:lnSpc>
              <a:spcBef>
                <a:spcPts val="750"/>
              </a:spcBef>
              <a:spcAft>
                <a:spcPts val="0"/>
              </a:spcAft>
              <a:buClr>
                <a:schemeClr val="dk1"/>
              </a:buClr>
              <a:buSzPts val="2400"/>
              <a:buNone/>
              <a:defRPr sz="2400"/>
            </a:lvl8pPr>
            <a:lvl9pPr lvl="8" algn="ctr">
              <a:lnSpc>
                <a:spcPct val="90000"/>
              </a:lnSpc>
              <a:spcBef>
                <a:spcPts val="750"/>
              </a:spcBef>
              <a:spcAft>
                <a:spcPts val="0"/>
              </a:spcAft>
              <a:buClr>
                <a:schemeClr val="dk1"/>
              </a:buClr>
              <a:buSzPts val="2400"/>
              <a:buNone/>
              <a:defRPr sz="2400"/>
            </a:lvl9pPr>
          </a:lstStyle>
          <a:p/>
        </p:txBody>
      </p:sp>
      <p:sp>
        <p:nvSpPr>
          <p:cNvPr id="24" name="Google Shape;24;p3"/>
          <p:cNvSpPr txBox="1"/>
          <p:nvPr>
            <p:ph idx="10" type="dt"/>
          </p:nvPr>
        </p:nvSpPr>
        <p:spPr>
          <a:xfrm>
            <a:off x="1257300" y="10593917"/>
            <a:ext cx="4114800" cy="60854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6057900" y="10593917"/>
            <a:ext cx="6172200" cy="60854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12915900" y="10593917"/>
            <a:ext cx="4114800" cy="6085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1247775" y="2849564"/>
            <a:ext cx="15773400" cy="475456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9000"/>
              <a:buFont typeface="Calibri"/>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1247775" y="7649106"/>
            <a:ext cx="15773400" cy="250031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888888"/>
              </a:buClr>
              <a:buSzPts val="3600"/>
              <a:buNone/>
              <a:defRPr sz="3600">
                <a:solidFill>
                  <a:srgbClr val="888888"/>
                </a:solidFill>
              </a:defRPr>
            </a:lvl1pPr>
            <a:lvl2pPr indent="-228600" lvl="1" marL="914400" algn="l">
              <a:lnSpc>
                <a:spcPct val="90000"/>
              </a:lnSpc>
              <a:spcBef>
                <a:spcPts val="750"/>
              </a:spcBef>
              <a:spcAft>
                <a:spcPts val="0"/>
              </a:spcAft>
              <a:buClr>
                <a:srgbClr val="888888"/>
              </a:buClr>
              <a:buSzPts val="3000"/>
              <a:buNone/>
              <a:defRPr sz="3000">
                <a:solidFill>
                  <a:srgbClr val="888888"/>
                </a:solidFill>
              </a:defRPr>
            </a:lvl2pPr>
            <a:lvl3pPr indent="-228600" lvl="2" marL="1371600" algn="l">
              <a:lnSpc>
                <a:spcPct val="90000"/>
              </a:lnSpc>
              <a:spcBef>
                <a:spcPts val="750"/>
              </a:spcBef>
              <a:spcAft>
                <a:spcPts val="0"/>
              </a:spcAft>
              <a:buClr>
                <a:srgbClr val="888888"/>
              </a:buClr>
              <a:buSzPts val="2700"/>
              <a:buNone/>
              <a:defRPr sz="2700">
                <a:solidFill>
                  <a:srgbClr val="888888"/>
                </a:solidFill>
              </a:defRPr>
            </a:lvl3pPr>
            <a:lvl4pPr indent="-228600" lvl="3" marL="1828800" algn="l">
              <a:lnSpc>
                <a:spcPct val="90000"/>
              </a:lnSpc>
              <a:spcBef>
                <a:spcPts val="750"/>
              </a:spcBef>
              <a:spcAft>
                <a:spcPts val="0"/>
              </a:spcAft>
              <a:buClr>
                <a:srgbClr val="888888"/>
              </a:buClr>
              <a:buSzPts val="2400"/>
              <a:buNone/>
              <a:defRPr sz="2400">
                <a:solidFill>
                  <a:srgbClr val="888888"/>
                </a:solidFill>
              </a:defRPr>
            </a:lvl4pPr>
            <a:lvl5pPr indent="-228600" lvl="4" marL="2286000" algn="l">
              <a:lnSpc>
                <a:spcPct val="90000"/>
              </a:lnSpc>
              <a:spcBef>
                <a:spcPts val="750"/>
              </a:spcBef>
              <a:spcAft>
                <a:spcPts val="0"/>
              </a:spcAft>
              <a:buClr>
                <a:srgbClr val="888888"/>
              </a:buClr>
              <a:buSzPts val="2400"/>
              <a:buNone/>
              <a:defRPr sz="2400">
                <a:solidFill>
                  <a:srgbClr val="888888"/>
                </a:solidFill>
              </a:defRPr>
            </a:lvl5pPr>
            <a:lvl6pPr indent="-228600" lvl="5" marL="2743200" algn="l">
              <a:lnSpc>
                <a:spcPct val="90000"/>
              </a:lnSpc>
              <a:spcBef>
                <a:spcPts val="750"/>
              </a:spcBef>
              <a:spcAft>
                <a:spcPts val="0"/>
              </a:spcAft>
              <a:buClr>
                <a:srgbClr val="888888"/>
              </a:buClr>
              <a:buSzPts val="2400"/>
              <a:buNone/>
              <a:defRPr sz="2400">
                <a:solidFill>
                  <a:srgbClr val="888888"/>
                </a:solidFill>
              </a:defRPr>
            </a:lvl6pPr>
            <a:lvl7pPr indent="-228600" lvl="6" marL="3200400" algn="l">
              <a:lnSpc>
                <a:spcPct val="90000"/>
              </a:lnSpc>
              <a:spcBef>
                <a:spcPts val="750"/>
              </a:spcBef>
              <a:spcAft>
                <a:spcPts val="0"/>
              </a:spcAft>
              <a:buClr>
                <a:srgbClr val="888888"/>
              </a:buClr>
              <a:buSzPts val="2400"/>
              <a:buNone/>
              <a:defRPr sz="2400">
                <a:solidFill>
                  <a:srgbClr val="888888"/>
                </a:solidFill>
              </a:defRPr>
            </a:lvl7pPr>
            <a:lvl8pPr indent="-228600" lvl="7" marL="3657600" algn="l">
              <a:lnSpc>
                <a:spcPct val="90000"/>
              </a:lnSpc>
              <a:spcBef>
                <a:spcPts val="750"/>
              </a:spcBef>
              <a:spcAft>
                <a:spcPts val="0"/>
              </a:spcAft>
              <a:buClr>
                <a:srgbClr val="888888"/>
              </a:buClr>
              <a:buSzPts val="2400"/>
              <a:buNone/>
              <a:defRPr sz="2400">
                <a:solidFill>
                  <a:srgbClr val="888888"/>
                </a:solidFill>
              </a:defRPr>
            </a:lvl8pPr>
            <a:lvl9pPr indent="-228600" lvl="8" marL="4114800" algn="l">
              <a:lnSpc>
                <a:spcPct val="90000"/>
              </a:lnSpc>
              <a:spcBef>
                <a:spcPts val="750"/>
              </a:spcBef>
              <a:spcAft>
                <a:spcPts val="0"/>
              </a:spcAft>
              <a:buClr>
                <a:srgbClr val="888888"/>
              </a:buClr>
              <a:buSzPts val="2400"/>
              <a:buNone/>
              <a:defRPr sz="2400">
                <a:solidFill>
                  <a:srgbClr val="888888"/>
                </a:solidFill>
              </a:defRPr>
            </a:lvl9pPr>
          </a:lstStyle>
          <a:p/>
        </p:txBody>
      </p:sp>
      <p:sp>
        <p:nvSpPr>
          <p:cNvPr id="30" name="Google Shape;30;p4"/>
          <p:cNvSpPr txBox="1"/>
          <p:nvPr>
            <p:ph idx="10" type="dt"/>
          </p:nvPr>
        </p:nvSpPr>
        <p:spPr>
          <a:xfrm>
            <a:off x="1257300" y="10593917"/>
            <a:ext cx="4114800" cy="60854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6057900" y="10593917"/>
            <a:ext cx="6172200" cy="60854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12915900" y="10593917"/>
            <a:ext cx="4114800" cy="6085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1257300" y="608542"/>
            <a:ext cx="15773400" cy="22092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1257300" y="3042708"/>
            <a:ext cx="7772400" cy="725223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6" name="Google Shape;36;p5"/>
          <p:cNvSpPr txBox="1"/>
          <p:nvPr>
            <p:ph idx="2" type="body"/>
          </p:nvPr>
        </p:nvSpPr>
        <p:spPr>
          <a:xfrm>
            <a:off x="9258300" y="3042708"/>
            <a:ext cx="7772400" cy="725223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7" name="Google Shape;37;p5"/>
          <p:cNvSpPr txBox="1"/>
          <p:nvPr>
            <p:ph idx="10" type="dt"/>
          </p:nvPr>
        </p:nvSpPr>
        <p:spPr>
          <a:xfrm>
            <a:off x="1257300" y="10593917"/>
            <a:ext cx="4114800" cy="60854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6057900" y="10593917"/>
            <a:ext cx="6172200" cy="60854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12915900" y="10593917"/>
            <a:ext cx="4114800" cy="6085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1259682" y="608542"/>
            <a:ext cx="15773400" cy="22092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1259683" y="2801938"/>
            <a:ext cx="7736681" cy="1373187"/>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500"/>
              </a:spcBef>
              <a:spcAft>
                <a:spcPts val="0"/>
              </a:spcAft>
              <a:buClr>
                <a:schemeClr val="dk1"/>
              </a:buClr>
              <a:buSzPts val="3600"/>
              <a:buNone/>
              <a:defRPr b="1" sz="3600"/>
            </a:lvl1pPr>
            <a:lvl2pPr indent="-228600" lvl="1" marL="914400" algn="l">
              <a:lnSpc>
                <a:spcPct val="90000"/>
              </a:lnSpc>
              <a:spcBef>
                <a:spcPts val="750"/>
              </a:spcBef>
              <a:spcAft>
                <a:spcPts val="0"/>
              </a:spcAft>
              <a:buClr>
                <a:schemeClr val="dk1"/>
              </a:buClr>
              <a:buSzPts val="3000"/>
              <a:buNone/>
              <a:defRPr b="1" sz="3000"/>
            </a:lvl2pPr>
            <a:lvl3pPr indent="-228600" lvl="2" marL="1371600" algn="l">
              <a:lnSpc>
                <a:spcPct val="90000"/>
              </a:lnSpc>
              <a:spcBef>
                <a:spcPts val="750"/>
              </a:spcBef>
              <a:spcAft>
                <a:spcPts val="0"/>
              </a:spcAft>
              <a:buClr>
                <a:schemeClr val="dk1"/>
              </a:buClr>
              <a:buSzPts val="2700"/>
              <a:buNone/>
              <a:defRPr b="1" sz="2700"/>
            </a:lvl3pPr>
            <a:lvl4pPr indent="-228600" lvl="3" marL="1828800" algn="l">
              <a:lnSpc>
                <a:spcPct val="90000"/>
              </a:lnSpc>
              <a:spcBef>
                <a:spcPts val="750"/>
              </a:spcBef>
              <a:spcAft>
                <a:spcPts val="0"/>
              </a:spcAft>
              <a:buClr>
                <a:schemeClr val="dk1"/>
              </a:buClr>
              <a:buSzPts val="2400"/>
              <a:buNone/>
              <a:defRPr b="1" sz="2400"/>
            </a:lvl4pPr>
            <a:lvl5pPr indent="-228600" lvl="4" marL="2286000" algn="l">
              <a:lnSpc>
                <a:spcPct val="90000"/>
              </a:lnSpc>
              <a:spcBef>
                <a:spcPts val="750"/>
              </a:spcBef>
              <a:spcAft>
                <a:spcPts val="0"/>
              </a:spcAft>
              <a:buClr>
                <a:schemeClr val="dk1"/>
              </a:buClr>
              <a:buSzPts val="2400"/>
              <a:buNone/>
              <a:defRPr b="1" sz="2400"/>
            </a:lvl5pPr>
            <a:lvl6pPr indent="-228600" lvl="5" marL="2743200" algn="l">
              <a:lnSpc>
                <a:spcPct val="90000"/>
              </a:lnSpc>
              <a:spcBef>
                <a:spcPts val="750"/>
              </a:spcBef>
              <a:spcAft>
                <a:spcPts val="0"/>
              </a:spcAft>
              <a:buClr>
                <a:schemeClr val="dk1"/>
              </a:buClr>
              <a:buSzPts val="2400"/>
              <a:buNone/>
              <a:defRPr b="1" sz="2400"/>
            </a:lvl6pPr>
            <a:lvl7pPr indent="-228600" lvl="6" marL="3200400" algn="l">
              <a:lnSpc>
                <a:spcPct val="90000"/>
              </a:lnSpc>
              <a:spcBef>
                <a:spcPts val="750"/>
              </a:spcBef>
              <a:spcAft>
                <a:spcPts val="0"/>
              </a:spcAft>
              <a:buClr>
                <a:schemeClr val="dk1"/>
              </a:buClr>
              <a:buSzPts val="2400"/>
              <a:buNone/>
              <a:defRPr b="1" sz="2400"/>
            </a:lvl7pPr>
            <a:lvl8pPr indent="-228600" lvl="7" marL="3657600" algn="l">
              <a:lnSpc>
                <a:spcPct val="90000"/>
              </a:lnSpc>
              <a:spcBef>
                <a:spcPts val="750"/>
              </a:spcBef>
              <a:spcAft>
                <a:spcPts val="0"/>
              </a:spcAft>
              <a:buClr>
                <a:schemeClr val="dk1"/>
              </a:buClr>
              <a:buSzPts val="2400"/>
              <a:buNone/>
              <a:defRPr b="1" sz="2400"/>
            </a:lvl8pPr>
            <a:lvl9pPr indent="-228600" lvl="8" marL="4114800" algn="l">
              <a:lnSpc>
                <a:spcPct val="90000"/>
              </a:lnSpc>
              <a:spcBef>
                <a:spcPts val="750"/>
              </a:spcBef>
              <a:spcAft>
                <a:spcPts val="0"/>
              </a:spcAft>
              <a:buClr>
                <a:schemeClr val="dk1"/>
              </a:buClr>
              <a:buSzPts val="2400"/>
              <a:buNone/>
              <a:defRPr b="1" sz="2400"/>
            </a:lvl9pPr>
          </a:lstStyle>
          <a:p/>
        </p:txBody>
      </p:sp>
      <p:sp>
        <p:nvSpPr>
          <p:cNvPr id="43" name="Google Shape;43;p6"/>
          <p:cNvSpPr txBox="1"/>
          <p:nvPr>
            <p:ph idx="2" type="body"/>
          </p:nvPr>
        </p:nvSpPr>
        <p:spPr>
          <a:xfrm>
            <a:off x="1259683" y="4175125"/>
            <a:ext cx="7736681" cy="614098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44" name="Google Shape;44;p6"/>
          <p:cNvSpPr txBox="1"/>
          <p:nvPr>
            <p:ph idx="3" type="body"/>
          </p:nvPr>
        </p:nvSpPr>
        <p:spPr>
          <a:xfrm>
            <a:off x="9258300" y="2801938"/>
            <a:ext cx="7774782" cy="1373187"/>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500"/>
              </a:spcBef>
              <a:spcAft>
                <a:spcPts val="0"/>
              </a:spcAft>
              <a:buClr>
                <a:schemeClr val="dk1"/>
              </a:buClr>
              <a:buSzPts val="3600"/>
              <a:buNone/>
              <a:defRPr b="1" sz="3600"/>
            </a:lvl1pPr>
            <a:lvl2pPr indent="-228600" lvl="1" marL="914400" algn="l">
              <a:lnSpc>
                <a:spcPct val="90000"/>
              </a:lnSpc>
              <a:spcBef>
                <a:spcPts val="750"/>
              </a:spcBef>
              <a:spcAft>
                <a:spcPts val="0"/>
              </a:spcAft>
              <a:buClr>
                <a:schemeClr val="dk1"/>
              </a:buClr>
              <a:buSzPts val="3000"/>
              <a:buNone/>
              <a:defRPr b="1" sz="3000"/>
            </a:lvl2pPr>
            <a:lvl3pPr indent="-228600" lvl="2" marL="1371600" algn="l">
              <a:lnSpc>
                <a:spcPct val="90000"/>
              </a:lnSpc>
              <a:spcBef>
                <a:spcPts val="750"/>
              </a:spcBef>
              <a:spcAft>
                <a:spcPts val="0"/>
              </a:spcAft>
              <a:buClr>
                <a:schemeClr val="dk1"/>
              </a:buClr>
              <a:buSzPts val="2700"/>
              <a:buNone/>
              <a:defRPr b="1" sz="2700"/>
            </a:lvl3pPr>
            <a:lvl4pPr indent="-228600" lvl="3" marL="1828800" algn="l">
              <a:lnSpc>
                <a:spcPct val="90000"/>
              </a:lnSpc>
              <a:spcBef>
                <a:spcPts val="750"/>
              </a:spcBef>
              <a:spcAft>
                <a:spcPts val="0"/>
              </a:spcAft>
              <a:buClr>
                <a:schemeClr val="dk1"/>
              </a:buClr>
              <a:buSzPts val="2400"/>
              <a:buNone/>
              <a:defRPr b="1" sz="2400"/>
            </a:lvl4pPr>
            <a:lvl5pPr indent="-228600" lvl="4" marL="2286000" algn="l">
              <a:lnSpc>
                <a:spcPct val="90000"/>
              </a:lnSpc>
              <a:spcBef>
                <a:spcPts val="750"/>
              </a:spcBef>
              <a:spcAft>
                <a:spcPts val="0"/>
              </a:spcAft>
              <a:buClr>
                <a:schemeClr val="dk1"/>
              </a:buClr>
              <a:buSzPts val="2400"/>
              <a:buNone/>
              <a:defRPr b="1" sz="2400"/>
            </a:lvl5pPr>
            <a:lvl6pPr indent="-228600" lvl="5" marL="2743200" algn="l">
              <a:lnSpc>
                <a:spcPct val="90000"/>
              </a:lnSpc>
              <a:spcBef>
                <a:spcPts val="750"/>
              </a:spcBef>
              <a:spcAft>
                <a:spcPts val="0"/>
              </a:spcAft>
              <a:buClr>
                <a:schemeClr val="dk1"/>
              </a:buClr>
              <a:buSzPts val="2400"/>
              <a:buNone/>
              <a:defRPr b="1" sz="2400"/>
            </a:lvl6pPr>
            <a:lvl7pPr indent="-228600" lvl="6" marL="3200400" algn="l">
              <a:lnSpc>
                <a:spcPct val="90000"/>
              </a:lnSpc>
              <a:spcBef>
                <a:spcPts val="750"/>
              </a:spcBef>
              <a:spcAft>
                <a:spcPts val="0"/>
              </a:spcAft>
              <a:buClr>
                <a:schemeClr val="dk1"/>
              </a:buClr>
              <a:buSzPts val="2400"/>
              <a:buNone/>
              <a:defRPr b="1" sz="2400"/>
            </a:lvl7pPr>
            <a:lvl8pPr indent="-228600" lvl="7" marL="3657600" algn="l">
              <a:lnSpc>
                <a:spcPct val="90000"/>
              </a:lnSpc>
              <a:spcBef>
                <a:spcPts val="750"/>
              </a:spcBef>
              <a:spcAft>
                <a:spcPts val="0"/>
              </a:spcAft>
              <a:buClr>
                <a:schemeClr val="dk1"/>
              </a:buClr>
              <a:buSzPts val="2400"/>
              <a:buNone/>
              <a:defRPr b="1" sz="2400"/>
            </a:lvl8pPr>
            <a:lvl9pPr indent="-228600" lvl="8" marL="4114800" algn="l">
              <a:lnSpc>
                <a:spcPct val="90000"/>
              </a:lnSpc>
              <a:spcBef>
                <a:spcPts val="750"/>
              </a:spcBef>
              <a:spcAft>
                <a:spcPts val="0"/>
              </a:spcAft>
              <a:buClr>
                <a:schemeClr val="dk1"/>
              </a:buClr>
              <a:buSzPts val="2400"/>
              <a:buNone/>
              <a:defRPr b="1" sz="2400"/>
            </a:lvl9pPr>
          </a:lstStyle>
          <a:p/>
        </p:txBody>
      </p:sp>
      <p:sp>
        <p:nvSpPr>
          <p:cNvPr id="45" name="Google Shape;45;p6"/>
          <p:cNvSpPr txBox="1"/>
          <p:nvPr>
            <p:ph idx="4" type="body"/>
          </p:nvPr>
        </p:nvSpPr>
        <p:spPr>
          <a:xfrm>
            <a:off x="9258300" y="4175125"/>
            <a:ext cx="7774782" cy="614098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46" name="Google Shape;46;p6"/>
          <p:cNvSpPr txBox="1"/>
          <p:nvPr>
            <p:ph idx="10" type="dt"/>
          </p:nvPr>
        </p:nvSpPr>
        <p:spPr>
          <a:xfrm>
            <a:off x="1257300" y="10593917"/>
            <a:ext cx="4114800" cy="60854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6057900" y="10593917"/>
            <a:ext cx="6172200" cy="60854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12915900" y="10593917"/>
            <a:ext cx="4114800" cy="6085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1257300" y="608542"/>
            <a:ext cx="15773400" cy="22092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1257300" y="10593917"/>
            <a:ext cx="4114800" cy="60854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6057900" y="10593917"/>
            <a:ext cx="6172200" cy="60854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12915900" y="10593917"/>
            <a:ext cx="4114800" cy="6085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1257300" y="10593917"/>
            <a:ext cx="4114800" cy="60854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6057900" y="10593917"/>
            <a:ext cx="6172200" cy="60854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12915900" y="10593917"/>
            <a:ext cx="4114800" cy="6085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1259683" y="762000"/>
            <a:ext cx="5898356" cy="26670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8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7774782" y="1645709"/>
            <a:ext cx="9258300" cy="8122708"/>
          </a:xfrm>
          <a:prstGeom prst="rect">
            <a:avLst/>
          </a:prstGeom>
          <a:noFill/>
          <a:ln>
            <a:noFill/>
          </a:ln>
        </p:spPr>
        <p:txBody>
          <a:bodyPr anchorCtr="0" anchor="t" bIns="45700" lIns="91425" spcFirstLastPara="1" rIns="91425" wrap="square" tIns="45700">
            <a:normAutofit/>
          </a:bodyPr>
          <a:lstStyle>
            <a:lvl1pPr indent="-533400" lvl="0" marL="457200" algn="l">
              <a:lnSpc>
                <a:spcPct val="90000"/>
              </a:lnSpc>
              <a:spcBef>
                <a:spcPts val="1500"/>
              </a:spcBef>
              <a:spcAft>
                <a:spcPts val="0"/>
              </a:spcAft>
              <a:buClr>
                <a:schemeClr val="dk1"/>
              </a:buClr>
              <a:buSzPts val="4800"/>
              <a:buChar char="•"/>
              <a:defRPr sz="4800"/>
            </a:lvl1pPr>
            <a:lvl2pPr indent="-495300" lvl="1" marL="914400" algn="l">
              <a:lnSpc>
                <a:spcPct val="90000"/>
              </a:lnSpc>
              <a:spcBef>
                <a:spcPts val="750"/>
              </a:spcBef>
              <a:spcAft>
                <a:spcPts val="0"/>
              </a:spcAft>
              <a:buClr>
                <a:schemeClr val="dk1"/>
              </a:buClr>
              <a:buSzPts val="4200"/>
              <a:buChar char="•"/>
              <a:defRPr sz="4200"/>
            </a:lvl2pPr>
            <a:lvl3pPr indent="-457200" lvl="2" marL="1371600" algn="l">
              <a:lnSpc>
                <a:spcPct val="90000"/>
              </a:lnSpc>
              <a:spcBef>
                <a:spcPts val="750"/>
              </a:spcBef>
              <a:spcAft>
                <a:spcPts val="0"/>
              </a:spcAft>
              <a:buClr>
                <a:schemeClr val="dk1"/>
              </a:buClr>
              <a:buSzPts val="3600"/>
              <a:buChar char="•"/>
              <a:defRPr sz="3600"/>
            </a:lvl3pPr>
            <a:lvl4pPr indent="-419100" lvl="3" marL="1828800" algn="l">
              <a:lnSpc>
                <a:spcPct val="90000"/>
              </a:lnSpc>
              <a:spcBef>
                <a:spcPts val="750"/>
              </a:spcBef>
              <a:spcAft>
                <a:spcPts val="0"/>
              </a:spcAft>
              <a:buClr>
                <a:schemeClr val="dk1"/>
              </a:buClr>
              <a:buSzPts val="3000"/>
              <a:buChar char="•"/>
              <a:defRPr sz="3000"/>
            </a:lvl4pPr>
            <a:lvl5pPr indent="-419100" lvl="4" marL="2286000" algn="l">
              <a:lnSpc>
                <a:spcPct val="90000"/>
              </a:lnSpc>
              <a:spcBef>
                <a:spcPts val="750"/>
              </a:spcBef>
              <a:spcAft>
                <a:spcPts val="0"/>
              </a:spcAft>
              <a:buClr>
                <a:schemeClr val="dk1"/>
              </a:buClr>
              <a:buSzPts val="3000"/>
              <a:buChar char="•"/>
              <a:defRPr sz="3000"/>
            </a:lvl5pPr>
            <a:lvl6pPr indent="-419100" lvl="5" marL="2743200" algn="l">
              <a:lnSpc>
                <a:spcPct val="90000"/>
              </a:lnSpc>
              <a:spcBef>
                <a:spcPts val="750"/>
              </a:spcBef>
              <a:spcAft>
                <a:spcPts val="0"/>
              </a:spcAft>
              <a:buClr>
                <a:schemeClr val="dk1"/>
              </a:buClr>
              <a:buSzPts val="3000"/>
              <a:buChar char="•"/>
              <a:defRPr sz="3000"/>
            </a:lvl6pPr>
            <a:lvl7pPr indent="-419100" lvl="6" marL="3200400" algn="l">
              <a:lnSpc>
                <a:spcPct val="90000"/>
              </a:lnSpc>
              <a:spcBef>
                <a:spcPts val="750"/>
              </a:spcBef>
              <a:spcAft>
                <a:spcPts val="0"/>
              </a:spcAft>
              <a:buClr>
                <a:schemeClr val="dk1"/>
              </a:buClr>
              <a:buSzPts val="3000"/>
              <a:buChar char="•"/>
              <a:defRPr sz="3000"/>
            </a:lvl7pPr>
            <a:lvl8pPr indent="-419100" lvl="7" marL="3657600" algn="l">
              <a:lnSpc>
                <a:spcPct val="90000"/>
              </a:lnSpc>
              <a:spcBef>
                <a:spcPts val="750"/>
              </a:spcBef>
              <a:spcAft>
                <a:spcPts val="0"/>
              </a:spcAft>
              <a:buClr>
                <a:schemeClr val="dk1"/>
              </a:buClr>
              <a:buSzPts val="3000"/>
              <a:buChar char="•"/>
              <a:defRPr sz="3000"/>
            </a:lvl8pPr>
            <a:lvl9pPr indent="-419100" lvl="8" marL="4114800" algn="l">
              <a:lnSpc>
                <a:spcPct val="90000"/>
              </a:lnSpc>
              <a:spcBef>
                <a:spcPts val="750"/>
              </a:spcBef>
              <a:spcAft>
                <a:spcPts val="0"/>
              </a:spcAft>
              <a:buClr>
                <a:schemeClr val="dk1"/>
              </a:buClr>
              <a:buSzPts val="3000"/>
              <a:buChar char="•"/>
              <a:defRPr sz="3000"/>
            </a:lvl9pPr>
          </a:lstStyle>
          <a:p/>
        </p:txBody>
      </p:sp>
      <p:sp>
        <p:nvSpPr>
          <p:cNvPr id="61" name="Google Shape;61;p9"/>
          <p:cNvSpPr txBox="1"/>
          <p:nvPr>
            <p:ph idx="2" type="body"/>
          </p:nvPr>
        </p:nvSpPr>
        <p:spPr>
          <a:xfrm>
            <a:off x="1259683" y="3429000"/>
            <a:ext cx="5898356" cy="635264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chemeClr val="dk1"/>
              </a:buClr>
              <a:buSzPts val="2400"/>
              <a:buNone/>
              <a:defRPr sz="2400"/>
            </a:lvl1pPr>
            <a:lvl2pPr indent="-228600" lvl="1" marL="914400" algn="l">
              <a:lnSpc>
                <a:spcPct val="90000"/>
              </a:lnSpc>
              <a:spcBef>
                <a:spcPts val="750"/>
              </a:spcBef>
              <a:spcAft>
                <a:spcPts val="0"/>
              </a:spcAft>
              <a:buClr>
                <a:schemeClr val="dk1"/>
              </a:buClr>
              <a:buSzPts val="2100"/>
              <a:buNone/>
              <a:defRPr sz="2100"/>
            </a:lvl2pPr>
            <a:lvl3pPr indent="-228600" lvl="2" marL="1371600" algn="l">
              <a:lnSpc>
                <a:spcPct val="90000"/>
              </a:lnSpc>
              <a:spcBef>
                <a:spcPts val="750"/>
              </a:spcBef>
              <a:spcAft>
                <a:spcPts val="0"/>
              </a:spcAft>
              <a:buClr>
                <a:schemeClr val="dk1"/>
              </a:buClr>
              <a:buSzPts val="1800"/>
              <a:buNone/>
              <a:defRPr sz="1800"/>
            </a:lvl3pPr>
            <a:lvl4pPr indent="-228600" lvl="3" marL="1828800" algn="l">
              <a:lnSpc>
                <a:spcPct val="90000"/>
              </a:lnSpc>
              <a:spcBef>
                <a:spcPts val="750"/>
              </a:spcBef>
              <a:spcAft>
                <a:spcPts val="0"/>
              </a:spcAft>
              <a:buClr>
                <a:schemeClr val="dk1"/>
              </a:buClr>
              <a:buSzPts val="1500"/>
              <a:buNone/>
              <a:defRPr sz="1500"/>
            </a:lvl4pPr>
            <a:lvl5pPr indent="-228600" lvl="4" marL="2286000" algn="l">
              <a:lnSpc>
                <a:spcPct val="90000"/>
              </a:lnSpc>
              <a:spcBef>
                <a:spcPts val="750"/>
              </a:spcBef>
              <a:spcAft>
                <a:spcPts val="0"/>
              </a:spcAft>
              <a:buClr>
                <a:schemeClr val="dk1"/>
              </a:buClr>
              <a:buSzPts val="1500"/>
              <a:buNone/>
              <a:defRPr sz="1500"/>
            </a:lvl5pPr>
            <a:lvl6pPr indent="-228600" lvl="5" marL="2743200" algn="l">
              <a:lnSpc>
                <a:spcPct val="90000"/>
              </a:lnSpc>
              <a:spcBef>
                <a:spcPts val="750"/>
              </a:spcBef>
              <a:spcAft>
                <a:spcPts val="0"/>
              </a:spcAft>
              <a:buClr>
                <a:schemeClr val="dk1"/>
              </a:buClr>
              <a:buSzPts val="1500"/>
              <a:buNone/>
              <a:defRPr sz="1500"/>
            </a:lvl6pPr>
            <a:lvl7pPr indent="-228600" lvl="6" marL="3200400" algn="l">
              <a:lnSpc>
                <a:spcPct val="90000"/>
              </a:lnSpc>
              <a:spcBef>
                <a:spcPts val="750"/>
              </a:spcBef>
              <a:spcAft>
                <a:spcPts val="0"/>
              </a:spcAft>
              <a:buClr>
                <a:schemeClr val="dk1"/>
              </a:buClr>
              <a:buSzPts val="1500"/>
              <a:buNone/>
              <a:defRPr sz="1500"/>
            </a:lvl7pPr>
            <a:lvl8pPr indent="-228600" lvl="7" marL="3657600" algn="l">
              <a:lnSpc>
                <a:spcPct val="90000"/>
              </a:lnSpc>
              <a:spcBef>
                <a:spcPts val="750"/>
              </a:spcBef>
              <a:spcAft>
                <a:spcPts val="0"/>
              </a:spcAft>
              <a:buClr>
                <a:schemeClr val="dk1"/>
              </a:buClr>
              <a:buSzPts val="1500"/>
              <a:buNone/>
              <a:defRPr sz="1500"/>
            </a:lvl8pPr>
            <a:lvl9pPr indent="-228600" lvl="8" marL="4114800" algn="l">
              <a:lnSpc>
                <a:spcPct val="90000"/>
              </a:lnSpc>
              <a:spcBef>
                <a:spcPts val="750"/>
              </a:spcBef>
              <a:spcAft>
                <a:spcPts val="0"/>
              </a:spcAft>
              <a:buClr>
                <a:schemeClr val="dk1"/>
              </a:buClr>
              <a:buSzPts val="1500"/>
              <a:buNone/>
              <a:defRPr sz="1500"/>
            </a:lvl9pPr>
          </a:lstStyle>
          <a:p/>
        </p:txBody>
      </p:sp>
      <p:sp>
        <p:nvSpPr>
          <p:cNvPr id="62" name="Google Shape;62;p9"/>
          <p:cNvSpPr txBox="1"/>
          <p:nvPr>
            <p:ph idx="10" type="dt"/>
          </p:nvPr>
        </p:nvSpPr>
        <p:spPr>
          <a:xfrm>
            <a:off x="1257300" y="10593917"/>
            <a:ext cx="4114800" cy="60854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6057900" y="10593917"/>
            <a:ext cx="6172200" cy="60854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12915900" y="10593917"/>
            <a:ext cx="4114800" cy="6085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259683" y="762000"/>
            <a:ext cx="5898356" cy="26670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8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7774782" y="1645709"/>
            <a:ext cx="9258300" cy="8122708"/>
          </a:xfrm>
          <a:prstGeom prst="rect">
            <a:avLst/>
          </a:prstGeom>
          <a:noFill/>
          <a:ln>
            <a:noFill/>
          </a:ln>
        </p:spPr>
      </p:sp>
      <p:sp>
        <p:nvSpPr>
          <p:cNvPr id="68" name="Google Shape;68;p10"/>
          <p:cNvSpPr txBox="1"/>
          <p:nvPr>
            <p:ph idx="1" type="body"/>
          </p:nvPr>
        </p:nvSpPr>
        <p:spPr>
          <a:xfrm>
            <a:off x="1259683" y="3429000"/>
            <a:ext cx="5898356" cy="635264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chemeClr val="dk1"/>
              </a:buClr>
              <a:buSzPts val="2400"/>
              <a:buNone/>
              <a:defRPr sz="2400"/>
            </a:lvl1pPr>
            <a:lvl2pPr indent="-228600" lvl="1" marL="914400" algn="l">
              <a:lnSpc>
                <a:spcPct val="90000"/>
              </a:lnSpc>
              <a:spcBef>
                <a:spcPts val="750"/>
              </a:spcBef>
              <a:spcAft>
                <a:spcPts val="0"/>
              </a:spcAft>
              <a:buClr>
                <a:schemeClr val="dk1"/>
              </a:buClr>
              <a:buSzPts val="2100"/>
              <a:buNone/>
              <a:defRPr sz="2100"/>
            </a:lvl2pPr>
            <a:lvl3pPr indent="-228600" lvl="2" marL="1371600" algn="l">
              <a:lnSpc>
                <a:spcPct val="90000"/>
              </a:lnSpc>
              <a:spcBef>
                <a:spcPts val="750"/>
              </a:spcBef>
              <a:spcAft>
                <a:spcPts val="0"/>
              </a:spcAft>
              <a:buClr>
                <a:schemeClr val="dk1"/>
              </a:buClr>
              <a:buSzPts val="1800"/>
              <a:buNone/>
              <a:defRPr sz="1800"/>
            </a:lvl3pPr>
            <a:lvl4pPr indent="-228600" lvl="3" marL="1828800" algn="l">
              <a:lnSpc>
                <a:spcPct val="90000"/>
              </a:lnSpc>
              <a:spcBef>
                <a:spcPts val="750"/>
              </a:spcBef>
              <a:spcAft>
                <a:spcPts val="0"/>
              </a:spcAft>
              <a:buClr>
                <a:schemeClr val="dk1"/>
              </a:buClr>
              <a:buSzPts val="1500"/>
              <a:buNone/>
              <a:defRPr sz="1500"/>
            </a:lvl4pPr>
            <a:lvl5pPr indent="-228600" lvl="4" marL="2286000" algn="l">
              <a:lnSpc>
                <a:spcPct val="90000"/>
              </a:lnSpc>
              <a:spcBef>
                <a:spcPts val="750"/>
              </a:spcBef>
              <a:spcAft>
                <a:spcPts val="0"/>
              </a:spcAft>
              <a:buClr>
                <a:schemeClr val="dk1"/>
              </a:buClr>
              <a:buSzPts val="1500"/>
              <a:buNone/>
              <a:defRPr sz="1500"/>
            </a:lvl5pPr>
            <a:lvl6pPr indent="-228600" lvl="5" marL="2743200" algn="l">
              <a:lnSpc>
                <a:spcPct val="90000"/>
              </a:lnSpc>
              <a:spcBef>
                <a:spcPts val="750"/>
              </a:spcBef>
              <a:spcAft>
                <a:spcPts val="0"/>
              </a:spcAft>
              <a:buClr>
                <a:schemeClr val="dk1"/>
              </a:buClr>
              <a:buSzPts val="1500"/>
              <a:buNone/>
              <a:defRPr sz="1500"/>
            </a:lvl6pPr>
            <a:lvl7pPr indent="-228600" lvl="6" marL="3200400" algn="l">
              <a:lnSpc>
                <a:spcPct val="90000"/>
              </a:lnSpc>
              <a:spcBef>
                <a:spcPts val="750"/>
              </a:spcBef>
              <a:spcAft>
                <a:spcPts val="0"/>
              </a:spcAft>
              <a:buClr>
                <a:schemeClr val="dk1"/>
              </a:buClr>
              <a:buSzPts val="1500"/>
              <a:buNone/>
              <a:defRPr sz="1500"/>
            </a:lvl7pPr>
            <a:lvl8pPr indent="-228600" lvl="7" marL="3657600" algn="l">
              <a:lnSpc>
                <a:spcPct val="90000"/>
              </a:lnSpc>
              <a:spcBef>
                <a:spcPts val="750"/>
              </a:spcBef>
              <a:spcAft>
                <a:spcPts val="0"/>
              </a:spcAft>
              <a:buClr>
                <a:schemeClr val="dk1"/>
              </a:buClr>
              <a:buSzPts val="1500"/>
              <a:buNone/>
              <a:defRPr sz="1500"/>
            </a:lvl8pPr>
            <a:lvl9pPr indent="-228600" lvl="8" marL="4114800" algn="l">
              <a:lnSpc>
                <a:spcPct val="90000"/>
              </a:lnSpc>
              <a:spcBef>
                <a:spcPts val="750"/>
              </a:spcBef>
              <a:spcAft>
                <a:spcPts val="0"/>
              </a:spcAft>
              <a:buClr>
                <a:schemeClr val="dk1"/>
              </a:buClr>
              <a:buSzPts val="1500"/>
              <a:buNone/>
              <a:defRPr sz="1500"/>
            </a:lvl9pPr>
          </a:lstStyle>
          <a:p/>
        </p:txBody>
      </p:sp>
      <p:sp>
        <p:nvSpPr>
          <p:cNvPr id="69" name="Google Shape;69;p10"/>
          <p:cNvSpPr txBox="1"/>
          <p:nvPr>
            <p:ph idx="10" type="dt"/>
          </p:nvPr>
        </p:nvSpPr>
        <p:spPr>
          <a:xfrm>
            <a:off x="1257300" y="10593917"/>
            <a:ext cx="4114800" cy="60854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6057900" y="10593917"/>
            <a:ext cx="6172200" cy="60854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12915900" y="10593917"/>
            <a:ext cx="4114800" cy="6085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257300" y="608542"/>
            <a:ext cx="15773400" cy="220927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6600"/>
              <a:buFont typeface="Calibri"/>
              <a:buNone/>
              <a:defRPr b="0" i="0" sz="66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1257300" y="3042708"/>
            <a:ext cx="15773400" cy="7252230"/>
          </a:xfrm>
          <a:prstGeom prst="rect">
            <a:avLst/>
          </a:prstGeom>
          <a:noFill/>
          <a:ln>
            <a:noFill/>
          </a:ln>
        </p:spPr>
        <p:txBody>
          <a:bodyPr anchorCtr="0" anchor="t" bIns="45700" lIns="91425" spcFirstLastPara="1" rIns="91425" wrap="square" tIns="45700">
            <a:normAutofit/>
          </a:bodyPr>
          <a:lstStyle>
            <a:lvl1pPr indent="-495300" lvl="0" marL="457200" marR="0" rtl="0" algn="l">
              <a:lnSpc>
                <a:spcPct val="90000"/>
              </a:lnSpc>
              <a:spcBef>
                <a:spcPts val="1500"/>
              </a:spcBef>
              <a:spcAft>
                <a:spcPts val="0"/>
              </a:spcAft>
              <a:buClr>
                <a:schemeClr val="dk1"/>
              </a:buClr>
              <a:buSzPts val="4200"/>
              <a:buFont typeface="Arial"/>
              <a:buChar char="•"/>
              <a:defRPr b="0" i="0" sz="4200" u="none" cap="none" strike="noStrike">
                <a:solidFill>
                  <a:schemeClr val="dk1"/>
                </a:solidFill>
                <a:latin typeface="Calibri"/>
                <a:ea typeface="Calibri"/>
                <a:cs typeface="Calibri"/>
                <a:sym typeface="Calibri"/>
              </a:defRPr>
            </a:lvl1pPr>
            <a:lvl2pPr indent="-457200" lvl="1" marL="914400" marR="0" rtl="0" algn="l">
              <a:lnSpc>
                <a:spcPct val="90000"/>
              </a:lnSpc>
              <a:spcBef>
                <a:spcPts val="75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2pPr>
            <a:lvl3pPr indent="-419100" lvl="2" marL="1371600" marR="0" rtl="0" algn="l">
              <a:lnSpc>
                <a:spcPct val="90000"/>
              </a:lnSpc>
              <a:spcBef>
                <a:spcPts val="75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3pPr>
            <a:lvl4pPr indent="-400050" lvl="3" marL="1828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4pPr>
            <a:lvl5pPr indent="-400050" lvl="4" marL="22860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5pPr>
            <a:lvl6pPr indent="-400050" lvl="5" marL="27432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1257300" y="10593917"/>
            <a:ext cx="4114800" cy="608542"/>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6057900" y="10593917"/>
            <a:ext cx="6172200" cy="608542"/>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12915900" y="10593917"/>
            <a:ext cx="4114800" cy="608542"/>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800" u="none" cap="none" strike="noStrike">
                <a:solidFill>
                  <a:srgbClr val="888888"/>
                </a:solidFill>
                <a:latin typeface="Calibri"/>
                <a:ea typeface="Calibri"/>
                <a:cs typeface="Calibri"/>
                <a:sym typeface="Calibri"/>
              </a:defRPr>
            </a:lvl1pPr>
            <a:lvl2pPr indent="0" lvl="1" marL="0" marR="0" rtl="0" algn="r">
              <a:spcBef>
                <a:spcPts val="0"/>
              </a:spcBef>
              <a:buNone/>
              <a:defRPr b="0" i="0" sz="1800" u="none" cap="none" strike="noStrike">
                <a:solidFill>
                  <a:srgbClr val="888888"/>
                </a:solidFill>
                <a:latin typeface="Calibri"/>
                <a:ea typeface="Calibri"/>
                <a:cs typeface="Calibri"/>
                <a:sym typeface="Calibri"/>
              </a:defRPr>
            </a:lvl2pPr>
            <a:lvl3pPr indent="0" lvl="2" marL="0" marR="0" rtl="0" algn="r">
              <a:spcBef>
                <a:spcPts val="0"/>
              </a:spcBef>
              <a:buNone/>
              <a:defRPr b="0" i="0" sz="1800" u="none" cap="none" strike="noStrike">
                <a:solidFill>
                  <a:srgbClr val="888888"/>
                </a:solidFill>
                <a:latin typeface="Calibri"/>
                <a:ea typeface="Calibri"/>
                <a:cs typeface="Calibri"/>
                <a:sym typeface="Calibri"/>
              </a:defRPr>
            </a:lvl3pPr>
            <a:lvl4pPr indent="0" lvl="3" marL="0" marR="0" rtl="0" algn="r">
              <a:spcBef>
                <a:spcPts val="0"/>
              </a:spcBef>
              <a:buNone/>
              <a:defRPr b="0" i="0" sz="1800" u="none" cap="none" strike="noStrike">
                <a:solidFill>
                  <a:srgbClr val="888888"/>
                </a:solidFill>
                <a:latin typeface="Calibri"/>
                <a:ea typeface="Calibri"/>
                <a:cs typeface="Calibri"/>
                <a:sym typeface="Calibri"/>
              </a:defRPr>
            </a:lvl4pPr>
            <a:lvl5pPr indent="0" lvl="4" marL="0" marR="0" rtl="0" algn="r">
              <a:spcBef>
                <a:spcPts val="0"/>
              </a:spcBef>
              <a:buNone/>
              <a:defRPr b="0" i="0" sz="1800" u="none" cap="none" strike="noStrike">
                <a:solidFill>
                  <a:srgbClr val="888888"/>
                </a:solidFill>
                <a:latin typeface="Calibri"/>
                <a:ea typeface="Calibri"/>
                <a:cs typeface="Calibri"/>
                <a:sym typeface="Calibri"/>
              </a:defRPr>
            </a:lvl5pPr>
            <a:lvl6pPr indent="0" lvl="5" marL="0" marR="0" rtl="0" algn="r">
              <a:spcBef>
                <a:spcPts val="0"/>
              </a:spcBef>
              <a:buNone/>
              <a:defRPr b="0" i="0" sz="1800" u="none" cap="none" strike="noStrike">
                <a:solidFill>
                  <a:srgbClr val="888888"/>
                </a:solidFill>
                <a:latin typeface="Calibri"/>
                <a:ea typeface="Calibri"/>
                <a:cs typeface="Calibri"/>
                <a:sym typeface="Calibri"/>
              </a:defRPr>
            </a:lvl6pPr>
            <a:lvl7pPr indent="0" lvl="6" marL="0" marR="0" rtl="0" algn="r">
              <a:spcBef>
                <a:spcPts val="0"/>
              </a:spcBef>
              <a:buNone/>
              <a:defRPr b="0" i="0" sz="1800" u="none" cap="none" strike="noStrike">
                <a:solidFill>
                  <a:srgbClr val="888888"/>
                </a:solidFill>
                <a:latin typeface="Calibri"/>
                <a:ea typeface="Calibri"/>
                <a:cs typeface="Calibri"/>
                <a:sym typeface="Calibri"/>
              </a:defRPr>
            </a:lvl7pPr>
            <a:lvl8pPr indent="0" lvl="7" marL="0" marR="0" rtl="0" algn="r">
              <a:spcBef>
                <a:spcPts val="0"/>
              </a:spcBef>
              <a:buNone/>
              <a:defRPr b="0" i="0" sz="1800" u="none" cap="none" strike="noStrike">
                <a:solidFill>
                  <a:srgbClr val="888888"/>
                </a:solidFill>
                <a:latin typeface="Calibri"/>
                <a:ea typeface="Calibri"/>
                <a:cs typeface="Calibri"/>
                <a:sym typeface="Calibri"/>
              </a:defRPr>
            </a:lvl8pPr>
            <a:lvl9pPr indent="0" lvl="8" marL="0" marR="0" rtl="0" algn="r">
              <a:spcBef>
                <a:spcPts val="0"/>
              </a:spcBef>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png"/><Relationship Id="rId4" Type="http://schemas.openxmlformats.org/officeDocument/2006/relationships/image" Target="../media/image13.png"/><Relationship Id="rId5" Type="http://schemas.openxmlformats.org/officeDocument/2006/relationships/image" Target="../media/image9.png"/><Relationship Id="rId6"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6.png"/><Relationship Id="rId4" Type="http://schemas.openxmlformats.org/officeDocument/2006/relationships/image" Target="../media/image13.png"/><Relationship Id="rId5" Type="http://schemas.openxmlformats.org/officeDocument/2006/relationships/image" Target="../media/image9.png"/><Relationship Id="rId6"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7.png"/><Relationship Id="rId4" Type="http://schemas.openxmlformats.org/officeDocument/2006/relationships/image" Target="../media/image18.png"/><Relationship Id="rId5" Type="http://schemas.openxmlformats.org/officeDocument/2006/relationships/image" Target="../media/image23.png"/><Relationship Id="rId6"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4.png"/><Relationship Id="rId6"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4.png"/><Relationship Id="rId6"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3"/>
          <p:cNvSpPr txBox="1"/>
          <p:nvPr>
            <p:ph idx="1" type="body"/>
          </p:nvPr>
        </p:nvSpPr>
        <p:spPr>
          <a:xfrm>
            <a:off x="5676900" y="8382000"/>
            <a:ext cx="12611100" cy="3048000"/>
          </a:xfrm>
          <a:prstGeom prst="rect">
            <a:avLst/>
          </a:prstGeom>
          <a:solidFill>
            <a:srgbClr val="00B0F0"/>
          </a:solidFill>
          <a:ln>
            <a:noFill/>
          </a:ln>
        </p:spPr>
        <p:txBody>
          <a:bodyPr anchorCtr="0" anchor="ctr" bIns="45700" lIns="457200" spcFirstLastPara="1" rIns="457200" wrap="square" tIns="45700">
            <a:normAutofit lnSpcReduction="10000"/>
          </a:bodyPr>
          <a:lstStyle/>
          <a:p>
            <a:pPr indent="0" lvl="0" marL="0" rtl="0" algn="l">
              <a:lnSpc>
                <a:spcPct val="100000"/>
              </a:lnSpc>
              <a:spcBef>
                <a:spcPts val="0"/>
              </a:spcBef>
              <a:spcAft>
                <a:spcPts val="0"/>
              </a:spcAft>
              <a:buClr>
                <a:schemeClr val="dk1"/>
              </a:buClr>
              <a:buSzPts val="4200"/>
              <a:buNone/>
            </a:pPr>
            <a:r>
              <a:t/>
            </a:r>
            <a:endParaRPr>
              <a:solidFill>
                <a:schemeClr val="lt1"/>
              </a:solidFill>
            </a:endParaRPr>
          </a:p>
          <a:p>
            <a:pPr indent="0" lvl="0" marL="0" rtl="0" algn="r">
              <a:lnSpc>
                <a:spcPct val="100000"/>
              </a:lnSpc>
              <a:spcBef>
                <a:spcPts val="0"/>
              </a:spcBef>
              <a:spcAft>
                <a:spcPts val="0"/>
              </a:spcAft>
              <a:buClr>
                <a:schemeClr val="lt1"/>
              </a:buClr>
              <a:buSzPts val="4200"/>
              <a:buNone/>
            </a:pPr>
            <a:r>
              <a:rPr b="1" lang="en-US">
                <a:solidFill>
                  <a:schemeClr val="lt1"/>
                </a:solidFill>
              </a:rPr>
              <a:t>The Adolescent Development and Participation Section</a:t>
            </a:r>
            <a:endParaRPr/>
          </a:p>
          <a:p>
            <a:pPr indent="0" lvl="0" marL="0" rtl="0" algn="r">
              <a:lnSpc>
                <a:spcPct val="100000"/>
              </a:lnSpc>
              <a:spcBef>
                <a:spcPts val="0"/>
              </a:spcBef>
              <a:spcAft>
                <a:spcPts val="0"/>
              </a:spcAft>
              <a:buClr>
                <a:schemeClr val="lt1"/>
              </a:buClr>
              <a:buSzPts val="2800"/>
              <a:buNone/>
            </a:pPr>
            <a:r>
              <a:rPr lang="en-US" sz="2800">
                <a:solidFill>
                  <a:schemeClr val="lt1"/>
                </a:solidFill>
              </a:rPr>
              <a:t>Priya Marwah, Adolescents in Emergencies and Peacebuilding Specialist</a:t>
            </a:r>
            <a:endParaRPr/>
          </a:p>
          <a:p>
            <a:pPr indent="0" lvl="0" marL="0" rtl="0" algn="r">
              <a:lnSpc>
                <a:spcPct val="100000"/>
              </a:lnSpc>
              <a:spcBef>
                <a:spcPts val="0"/>
              </a:spcBef>
              <a:spcAft>
                <a:spcPts val="0"/>
              </a:spcAft>
              <a:buClr>
                <a:schemeClr val="lt1"/>
              </a:buClr>
              <a:buSzPts val="2800"/>
              <a:buNone/>
            </a:pPr>
            <a:r>
              <a:rPr lang="en-US" sz="2800">
                <a:solidFill>
                  <a:schemeClr val="lt1"/>
                </a:solidFill>
              </a:rPr>
              <a:t>Ellen Fransen, Programme Assistant</a:t>
            </a:r>
            <a:endParaRPr/>
          </a:p>
          <a:p>
            <a:pPr indent="0" lvl="0" marL="0" rtl="0" algn="r">
              <a:lnSpc>
                <a:spcPct val="100000"/>
              </a:lnSpc>
              <a:spcBef>
                <a:spcPts val="0"/>
              </a:spcBef>
              <a:spcAft>
                <a:spcPts val="0"/>
              </a:spcAft>
              <a:buClr>
                <a:schemeClr val="lt1"/>
              </a:buClr>
              <a:buSzPts val="2800"/>
              <a:buNone/>
            </a:pPr>
            <a:r>
              <a:rPr lang="en-US" sz="2800">
                <a:solidFill>
                  <a:schemeClr val="lt1"/>
                </a:solidFill>
              </a:rPr>
              <a:t>Juliet Young, Consultant</a:t>
            </a:r>
            <a:endParaRPr/>
          </a:p>
          <a:p>
            <a:pPr indent="0" lvl="0" marL="0" rtl="0" algn="l">
              <a:lnSpc>
                <a:spcPct val="100000"/>
              </a:lnSpc>
              <a:spcBef>
                <a:spcPts val="0"/>
              </a:spcBef>
              <a:spcAft>
                <a:spcPts val="0"/>
              </a:spcAft>
              <a:buClr>
                <a:schemeClr val="dk1"/>
              </a:buClr>
              <a:buSzPts val="4200"/>
              <a:buNone/>
            </a:pPr>
            <a:r>
              <a:t/>
            </a:r>
            <a:endParaRPr>
              <a:solidFill>
                <a:schemeClr val="lt1"/>
              </a:solidFill>
            </a:endParaRPr>
          </a:p>
        </p:txBody>
      </p:sp>
      <p:pic>
        <p:nvPicPr>
          <p:cNvPr id="90" name="Google Shape;90;p13"/>
          <p:cNvPicPr preferRelativeResize="0"/>
          <p:nvPr/>
        </p:nvPicPr>
        <p:blipFill rotWithShape="1">
          <a:blip r:embed="rId3">
            <a:alphaModFix/>
          </a:blip>
          <a:srcRect b="0" l="0" r="0" t="0"/>
          <a:stretch/>
        </p:blipFill>
        <p:spPr>
          <a:xfrm>
            <a:off x="0" y="-332508"/>
            <a:ext cx="18288000" cy="12049751"/>
          </a:xfrm>
          <a:prstGeom prst="rect">
            <a:avLst/>
          </a:prstGeom>
          <a:noFill/>
          <a:ln cap="flat" cmpd="sng" w="12700">
            <a:solidFill>
              <a:schemeClr val="lt1"/>
            </a:solidFill>
            <a:prstDash val="solid"/>
            <a:round/>
            <a:headEnd len="sm" w="sm" type="none"/>
            <a:tailEnd len="sm" w="sm" type="none"/>
          </a:ln>
        </p:spPr>
      </p:pic>
      <p:sp>
        <p:nvSpPr>
          <p:cNvPr id="91" name="Google Shape;91;p13"/>
          <p:cNvSpPr txBox="1"/>
          <p:nvPr>
            <p:ph type="title"/>
          </p:nvPr>
        </p:nvSpPr>
        <p:spPr>
          <a:xfrm>
            <a:off x="2644604" y="6643728"/>
            <a:ext cx="15018209" cy="4079689"/>
          </a:xfrm>
          <a:prstGeom prst="rect">
            <a:avLst/>
          </a:prstGeom>
          <a:noFill/>
          <a:ln>
            <a:noFill/>
          </a:ln>
        </p:spPr>
        <p:txBody>
          <a:bodyPr anchorCtr="0" anchor="ctr" bIns="45700" lIns="91425" spcFirstLastPara="1" rIns="91425" wrap="square" tIns="45700">
            <a:normAutofit/>
          </a:bodyPr>
          <a:lstStyle/>
          <a:p>
            <a:pPr indent="0" lvl="0" marL="784225" rtl="0" algn="r">
              <a:lnSpc>
                <a:spcPct val="100000"/>
              </a:lnSpc>
              <a:spcBef>
                <a:spcPts val="0"/>
              </a:spcBef>
              <a:spcAft>
                <a:spcPts val="0"/>
              </a:spcAft>
              <a:buClr>
                <a:schemeClr val="lt1"/>
              </a:buClr>
              <a:buSzPts val="5400"/>
              <a:buFont typeface="Arial"/>
              <a:buNone/>
            </a:pPr>
            <a:r>
              <a:rPr b="1" lang="en-US" sz="5400">
                <a:solidFill>
                  <a:schemeClr val="lt1"/>
                </a:solidFill>
                <a:latin typeface="Arial"/>
                <a:ea typeface="Arial"/>
                <a:cs typeface="Arial"/>
                <a:sym typeface="Arial"/>
              </a:rPr>
              <a:t>Understanding and using the kit: </a:t>
            </a:r>
            <a:br>
              <a:rPr b="1" lang="en-US" sz="5400">
                <a:solidFill>
                  <a:schemeClr val="lt1"/>
                </a:solidFill>
                <a:latin typeface="Arial"/>
                <a:ea typeface="Arial"/>
                <a:cs typeface="Arial"/>
                <a:sym typeface="Arial"/>
              </a:rPr>
            </a:br>
            <a:r>
              <a:rPr b="1" lang="en-US" sz="5400">
                <a:solidFill>
                  <a:schemeClr val="lt1"/>
                </a:solidFill>
                <a:latin typeface="Arial"/>
                <a:ea typeface="Arial"/>
                <a:cs typeface="Arial"/>
                <a:sym typeface="Arial"/>
              </a:rPr>
              <a:t>Training of trainers for facilitators</a:t>
            </a:r>
            <a:br>
              <a:rPr lang="en-US" sz="5400">
                <a:solidFill>
                  <a:schemeClr val="lt1"/>
                </a:solidFill>
                <a:latin typeface="Arial"/>
                <a:ea typeface="Arial"/>
                <a:cs typeface="Arial"/>
                <a:sym typeface="Arial"/>
              </a:rPr>
            </a:br>
            <a:r>
              <a:rPr lang="en-US" sz="5400">
                <a:solidFill>
                  <a:schemeClr val="lt1"/>
                </a:solidFill>
                <a:latin typeface="Arial"/>
                <a:ea typeface="Arial"/>
                <a:cs typeface="Arial"/>
                <a:sym typeface="Arial"/>
              </a:rPr>
              <a:t>Module 1: Building adolescent circles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descr="A picture containing table, drawing, door&#10;&#10;Description automatically generated" id="153" name="Google Shape;153;p22"/>
          <p:cNvPicPr preferRelativeResize="0"/>
          <p:nvPr/>
        </p:nvPicPr>
        <p:blipFill rotWithShape="1">
          <a:blip r:embed="rId3">
            <a:alphaModFix amt="99000"/>
          </a:blip>
          <a:srcRect b="0" l="0" r="0" t="0"/>
          <a:stretch/>
        </p:blipFill>
        <p:spPr>
          <a:xfrm>
            <a:off x="9417101" y="3419061"/>
            <a:ext cx="8910655" cy="8376014"/>
          </a:xfrm>
          <a:prstGeom prst="rect">
            <a:avLst/>
          </a:prstGeom>
          <a:noFill/>
          <a:ln>
            <a:noFill/>
          </a:ln>
        </p:spPr>
      </p:pic>
      <p:sp>
        <p:nvSpPr>
          <p:cNvPr id="154" name="Google Shape;154;p22"/>
          <p:cNvSpPr txBox="1"/>
          <p:nvPr>
            <p:ph idx="1" type="body"/>
          </p:nvPr>
        </p:nvSpPr>
        <p:spPr>
          <a:xfrm>
            <a:off x="1257300" y="2843923"/>
            <a:ext cx="8284265" cy="725223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200"/>
              <a:buNone/>
            </a:pPr>
            <a:r>
              <a:rPr lang="en-US"/>
              <a:t>If you are using the Supply Kit, use the supplies included along with things you buy and make locally.</a:t>
            </a:r>
            <a:endParaRPr/>
          </a:p>
          <a:p>
            <a:pPr indent="-342900" lvl="0" marL="342900" rtl="0" algn="l">
              <a:lnSpc>
                <a:spcPct val="90000"/>
              </a:lnSpc>
              <a:spcBef>
                <a:spcPts val="1500"/>
              </a:spcBef>
              <a:spcAft>
                <a:spcPts val="0"/>
              </a:spcAft>
              <a:buClr>
                <a:schemeClr val="dk1"/>
              </a:buClr>
              <a:buSzPts val="4200"/>
              <a:buChar char="•"/>
            </a:pPr>
            <a:r>
              <a:rPr lang="en-US"/>
              <a:t>Supplies in the kit were chosen so that you can easily replace them.</a:t>
            </a:r>
            <a:endParaRPr/>
          </a:p>
          <a:p>
            <a:pPr indent="-342900" lvl="0" marL="342900" rtl="0" algn="l">
              <a:lnSpc>
                <a:spcPct val="90000"/>
              </a:lnSpc>
              <a:spcBef>
                <a:spcPts val="1500"/>
              </a:spcBef>
              <a:spcAft>
                <a:spcPts val="0"/>
              </a:spcAft>
              <a:buClr>
                <a:schemeClr val="dk1"/>
              </a:buClr>
              <a:buSzPts val="4200"/>
              <a:buChar char="•"/>
            </a:pPr>
            <a:r>
              <a:rPr b="1" lang="en-US"/>
              <a:t>Build on the positive </a:t>
            </a:r>
            <a:r>
              <a:rPr lang="en-US"/>
              <a:t>by encouraging adolescents to find and use the resources around them. Recognize their potential to be creative even in challenging conditions.</a:t>
            </a:r>
            <a:endParaRPr/>
          </a:p>
        </p:txBody>
      </p:sp>
      <p:sp>
        <p:nvSpPr>
          <p:cNvPr id="155" name="Google Shape;155;p22"/>
          <p:cNvSpPr txBox="1"/>
          <p:nvPr>
            <p:ph type="title"/>
          </p:nvPr>
        </p:nvSpPr>
        <p:spPr>
          <a:xfrm>
            <a:off x="1257300" y="608542"/>
            <a:ext cx="15773400" cy="220927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0F0"/>
              </a:buClr>
              <a:buSzPts val="6600"/>
              <a:buFont typeface="Arial"/>
              <a:buNone/>
            </a:pPr>
            <a:r>
              <a:rPr b="1" lang="en-US">
                <a:solidFill>
                  <a:srgbClr val="00B0F0"/>
                </a:solidFill>
                <a:latin typeface="Arial"/>
                <a:ea typeface="Arial"/>
                <a:cs typeface="Arial"/>
                <a:sym typeface="Arial"/>
              </a:rPr>
              <a:t>The Supply Kit, and Guide</a:t>
            </a:r>
            <a:endParaRPr/>
          </a:p>
        </p:txBody>
      </p:sp>
      <p:sp>
        <p:nvSpPr>
          <p:cNvPr id="156" name="Google Shape;156;p22"/>
          <p:cNvSpPr txBox="1"/>
          <p:nvPr/>
        </p:nvSpPr>
        <p:spPr>
          <a:xfrm>
            <a:off x="11211348" y="10096153"/>
            <a:ext cx="616226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rgbClr val="7F7F7F"/>
                </a:solidFill>
                <a:latin typeface="Arial"/>
                <a:ea typeface="Arial"/>
                <a:cs typeface="Arial"/>
                <a:sym typeface="Arial"/>
              </a:rPr>
              <a:t>Build on the positive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descr="A close up of a logo&#10;&#10;Description automatically generated" id="162" name="Google Shape;162;p23"/>
          <p:cNvPicPr preferRelativeResize="0"/>
          <p:nvPr/>
        </p:nvPicPr>
        <p:blipFill rotWithShape="1">
          <a:blip r:embed="rId3">
            <a:alphaModFix/>
          </a:blip>
          <a:srcRect b="0" l="0" r="0" t="0"/>
          <a:stretch/>
        </p:blipFill>
        <p:spPr>
          <a:xfrm>
            <a:off x="-1908313" y="-386268"/>
            <a:ext cx="20196313" cy="13447166"/>
          </a:xfrm>
          <a:prstGeom prst="rect">
            <a:avLst/>
          </a:prstGeom>
          <a:noFill/>
          <a:ln>
            <a:noFill/>
          </a:ln>
        </p:spPr>
      </p:pic>
      <p:sp>
        <p:nvSpPr>
          <p:cNvPr id="163" name="Google Shape;163;p23"/>
          <p:cNvSpPr txBox="1"/>
          <p:nvPr>
            <p:ph type="title"/>
          </p:nvPr>
        </p:nvSpPr>
        <p:spPr>
          <a:xfrm>
            <a:off x="1257300" y="7963497"/>
            <a:ext cx="15773400" cy="220927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6600"/>
              <a:buFont typeface="Arial"/>
              <a:buNone/>
            </a:pPr>
            <a:r>
              <a:rPr b="1" lang="en-US">
                <a:solidFill>
                  <a:schemeClr val="lt1"/>
                </a:solidFill>
                <a:latin typeface="Arial"/>
                <a:ea typeface="Arial"/>
                <a:cs typeface="Arial"/>
                <a:sym typeface="Arial"/>
              </a:rPr>
              <a:t>1.2 Adolescents in humanitarian contexts</a:t>
            </a:r>
            <a:endParaRPr b="1">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descr="A screenshot of a cell phone&#10;&#10;Description automatically generated" id="169" name="Google Shape;169;p24"/>
          <p:cNvPicPr preferRelativeResize="0"/>
          <p:nvPr/>
        </p:nvPicPr>
        <p:blipFill rotWithShape="1">
          <a:blip r:embed="rId3">
            <a:alphaModFix/>
          </a:blip>
          <a:srcRect b="0" l="0" r="0" t="0"/>
          <a:stretch/>
        </p:blipFill>
        <p:spPr>
          <a:xfrm>
            <a:off x="2584174" y="741184"/>
            <a:ext cx="13119653" cy="994763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5"/>
          <p:cNvSpPr txBox="1"/>
          <p:nvPr/>
        </p:nvSpPr>
        <p:spPr>
          <a:xfrm>
            <a:off x="3101009" y="3021496"/>
            <a:ext cx="12801600" cy="4524315"/>
          </a:xfrm>
          <a:prstGeom prst="rect">
            <a:avLst/>
          </a:prstGeom>
          <a:solidFill>
            <a:srgbClr val="F2F2F2"/>
          </a:solidFill>
          <a:ln cap="flat" cmpd="sng" w="508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600" u="none" cap="none" strike="noStrike">
                <a:solidFill>
                  <a:schemeClr val="dk1"/>
                </a:solidFill>
                <a:latin typeface="Calibri"/>
                <a:ea typeface="Calibri"/>
                <a:cs typeface="Calibri"/>
                <a:sym typeface="Calibri"/>
              </a:rPr>
              <a:t> </a:t>
            </a:r>
            <a:endParaRPr/>
          </a:p>
          <a:p>
            <a:pPr indent="0" lvl="0" marL="515938" marR="0" rtl="0" algn="l">
              <a:spcBef>
                <a:spcPts val="0"/>
              </a:spcBef>
              <a:spcAft>
                <a:spcPts val="0"/>
              </a:spcAft>
              <a:buNone/>
            </a:pPr>
            <a:r>
              <a:rPr b="1" lang="en-US" sz="3600">
                <a:solidFill>
                  <a:srgbClr val="00B0F0"/>
                </a:solidFill>
                <a:latin typeface="Arial"/>
                <a:ea typeface="Arial"/>
                <a:cs typeface="Arial"/>
                <a:sym typeface="Arial"/>
              </a:rPr>
              <a:t>Discussion: </a:t>
            </a:r>
            <a:endParaRPr/>
          </a:p>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a:p>
            <a:pPr indent="-515938" lvl="1" marL="1428750" marR="0" rtl="0" algn="l">
              <a:spcBef>
                <a:spcPts val="0"/>
              </a:spcBef>
              <a:spcAft>
                <a:spcPts val="0"/>
              </a:spcAft>
              <a:buClr>
                <a:schemeClr val="dk1"/>
              </a:buClr>
              <a:buSzPts val="3600"/>
              <a:buFont typeface="Noto Sans Symbols"/>
              <a:buChar char="⮚"/>
            </a:pPr>
            <a:r>
              <a:rPr b="0" i="0" lang="en-US" sz="3600" u="none" cap="none" strike="noStrike">
                <a:solidFill>
                  <a:schemeClr val="dk1"/>
                </a:solidFill>
                <a:latin typeface="Calibri"/>
                <a:ea typeface="Calibri"/>
                <a:cs typeface="Calibri"/>
                <a:sym typeface="Calibri"/>
              </a:rPr>
              <a:t>How do the global patterns in issues facing adolescent in humanitarian contexts compare to the circumstances of adolescents in our programming context?</a:t>
            </a:r>
            <a:endParaRPr/>
          </a:p>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6"/>
          <p:cNvSpPr txBox="1"/>
          <p:nvPr/>
        </p:nvSpPr>
        <p:spPr>
          <a:xfrm>
            <a:off x="10654748" y="2898842"/>
            <a:ext cx="6281530" cy="5078313"/>
          </a:xfrm>
          <a:prstGeom prst="rect">
            <a:avLst/>
          </a:prstGeom>
          <a:solidFill>
            <a:srgbClr val="F2F2F2"/>
          </a:solidFill>
          <a:ln cap="flat" cmpd="sng" w="508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Calibri"/>
                <a:ea typeface="Calibri"/>
                <a:cs typeface="Calibri"/>
                <a:sym typeface="Calibri"/>
              </a:rPr>
              <a:t> </a:t>
            </a:r>
            <a:endParaRPr/>
          </a:p>
          <a:p>
            <a:pPr indent="-476250" lvl="0" marL="754063" marR="0" rtl="0" algn="l">
              <a:spcBef>
                <a:spcPts val="0"/>
              </a:spcBef>
              <a:spcAft>
                <a:spcPts val="0"/>
              </a:spcAft>
              <a:buNone/>
            </a:pPr>
            <a:r>
              <a:rPr b="1" lang="en-US" sz="3600">
                <a:solidFill>
                  <a:srgbClr val="00B0F0"/>
                </a:solidFill>
                <a:latin typeface="Arial"/>
                <a:ea typeface="Arial"/>
                <a:cs typeface="Arial"/>
                <a:sym typeface="Arial"/>
              </a:rPr>
              <a:t>Discussion: </a:t>
            </a:r>
            <a:endParaRPr sz="3600">
              <a:solidFill>
                <a:schemeClr val="dk1"/>
              </a:solidFill>
              <a:latin typeface="Calibri"/>
              <a:ea typeface="Calibri"/>
              <a:cs typeface="Calibri"/>
              <a:sym typeface="Calibri"/>
            </a:endParaRPr>
          </a:p>
          <a:p>
            <a:pPr indent="-476250" lvl="1" marL="754063" marR="0" rtl="0" algn="l">
              <a:spcBef>
                <a:spcPts val="0"/>
              </a:spcBef>
              <a:spcAft>
                <a:spcPts val="0"/>
              </a:spcAft>
              <a:buClr>
                <a:schemeClr val="dk1"/>
              </a:buClr>
              <a:buSzPts val="3600"/>
              <a:buFont typeface="Noto Sans Symbols"/>
              <a:buChar char="⮚"/>
            </a:pPr>
            <a:r>
              <a:rPr b="0" i="0" lang="en-US" sz="3600" u="none" cap="none" strike="noStrike">
                <a:solidFill>
                  <a:schemeClr val="dk1"/>
                </a:solidFill>
                <a:latin typeface="Calibri"/>
                <a:ea typeface="Calibri"/>
                <a:cs typeface="Calibri"/>
                <a:sym typeface="Calibri"/>
              </a:rPr>
              <a:t>What are some of the key </a:t>
            </a:r>
            <a:r>
              <a:rPr b="1" i="0" lang="en-US" sz="3600" u="none" cap="none" strike="noStrike">
                <a:solidFill>
                  <a:schemeClr val="dk1"/>
                </a:solidFill>
                <a:latin typeface="Calibri"/>
                <a:ea typeface="Calibri"/>
                <a:cs typeface="Calibri"/>
                <a:sym typeface="Calibri"/>
              </a:rPr>
              <a:t>challenges</a:t>
            </a:r>
            <a:r>
              <a:rPr b="0" i="0" lang="en-US" sz="3600" u="none" cap="none" strike="noStrike">
                <a:solidFill>
                  <a:schemeClr val="dk1"/>
                </a:solidFill>
                <a:latin typeface="Calibri"/>
                <a:ea typeface="Calibri"/>
                <a:cs typeface="Calibri"/>
                <a:sym typeface="Calibri"/>
              </a:rPr>
              <a:t> and </a:t>
            </a:r>
            <a:r>
              <a:rPr b="1" i="0" lang="en-US" sz="3600" u="none" cap="none" strike="noStrike">
                <a:solidFill>
                  <a:schemeClr val="dk1"/>
                </a:solidFill>
                <a:latin typeface="Calibri"/>
                <a:ea typeface="Calibri"/>
                <a:cs typeface="Calibri"/>
                <a:sym typeface="Calibri"/>
              </a:rPr>
              <a:t>opportunities</a:t>
            </a:r>
            <a:r>
              <a:rPr b="0" i="0" lang="en-US" sz="3600" u="none" cap="none" strike="noStrike">
                <a:solidFill>
                  <a:schemeClr val="dk1"/>
                </a:solidFill>
                <a:latin typeface="Calibri"/>
                <a:ea typeface="Calibri"/>
                <a:cs typeface="Calibri"/>
                <a:sym typeface="Calibri"/>
              </a:rPr>
              <a:t> facing adolescent girls and boys ages 1—17 in our programming context?</a:t>
            </a:r>
            <a:endParaRPr/>
          </a:p>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pic>
        <p:nvPicPr>
          <p:cNvPr descr="A screenshot of a social media post&#10;&#10;Description automatically generated" id="182" name="Google Shape;182;p26"/>
          <p:cNvPicPr preferRelativeResize="0"/>
          <p:nvPr/>
        </p:nvPicPr>
        <p:blipFill rotWithShape="1">
          <a:blip r:embed="rId3">
            <a:alphaModFix/>
          </a:blip>
          <a:srcRect b="0" l="0" r="0" t="0"/>
          <a:stretch/>
        </p:blipFill>
        <p:spPr>
          <a:xfrm>
            <a:off x="720658" y="395989"/>
            <a:ext cx="8423342" cy="10638019"/>
          </a:xfrm>
          <a:prstGeom prst="rect">
            <a:avLst/>
          </a:prstGeom>
          <a:noFill/>
          <a:ln cap="flat" cmpd="sng" w="9525">
            <a:solidFill>
              <a:srgbClr val="00B0F0"/>
            </a:solidFill>
            <a:prstDash val="solid"/>
            <a:round/>
            <a:headEnd len="sm" w="sm" type="none"/>
            <a:tailEnd len="sm" w="sm" type="none"/>
          </a:ln>
        </p:spPr>
      </p:pic>
      <p:sp>
        <p:nvSpPr>
          <p:cNvPr id="183" name="Google Shape;183;p26"/>
          <p:cNvSpPr txBox="1"/>
          <p:nvPr/>
        </p:nvSpPr>
        <p:spPr>
          <a:xfrm>
            <a:off x="1152940" y="9740348"/>
            <a:ext cx="6798365"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00B0F0"/>
                </a:solidFill>
                <a:latin typeface="Arial"/>
                <a:ea typeface="Arial"/>
                <a:cs typeface="Arial"/>
                <a:sym typeface="Arial"/>
              </a:rPr>
              <a:t>Programme Coordinators’ Guide; Investigate Adolescents’ Situation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descr="A close up of a logo&#10;&#10;Description automatically generated" id="189" name="Google Shape;189;p27"/>
          <p:cNvPicPr preferRelativeResize="0"/>
          <p:nvPr/>
        </p:nvPicPr>
        <p:blipFill rotWithShape="1">
          <a:blip r:embed="rId3">
            <a:alphaModFix/>
          </a:blip>
          <a:srcRect b="0" l="0" r="0" t="0"/>
          <a:stretch/>
        </p:blipFill>
        <p:spPr>
          <a:xfrm>
            <a:off x="9342776" y="3046934"/>
            <a:ext cx="8926461" cy="8229600"/>
          </a:xfrm>
          <a:prstGeom prst="rect">
            <a:avLst/>
          </a:prstGeom>
          <a:noFill/>
          <a:ln>
            <a:noFill/>
          </a:ln>
        </p:spPr>
      </p:pic>
      <p:sp>
        <p:nvSpPr>
          <p:cNvPr id="190" name="Google Shape;190;p27"/>
          <p:cNvSpPr txBox="1"/>
          <p:nvPr/>
        </p:nvSpPr>
        <p:spPr>
          <a:xfrm>
            <a:off x="10893287" y="9660835"/>
            <a:ext cx="6042991"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7F7F7F"/>
                </a:solidFill>
                <a:latin typeface="Arial"/>
                <a:ea typeface="Arial"/>
                <a:cs typeface="Arial"/>
                <a:sym typeface="Arial"/>
              </a:rPr>
              <a:t>Reach out to all adolescents</a:t>
            </a:r>
            <a:endParaRPr/>
          </a:p>
        </p:txBody>
      </p:sp>
      <p:sp>
        <p:nvSpPr>
          <p:cNvPr id="191" name="Google Shape;191;p27"/>
          <p:cNvSpPr txBox="1"/>
          <p:nvPr/>
        </p:nvSpPr>
        <p:spPr>
          <a:xfrm>
            <a:off x="1192691" y="1683127"/>
            <a:ext cx="8110333" cy="8617744"/>
          </a:xfrm>
          <a:prstGeom prst="rect">
            <a:avLst/>
          </a:prstGeom>
          <a:solidFill>
            <a:srgbClr val="F2F2F2"/>
          </a:solidFill>
          <a:ln cap="flat" cmpd="sng" w="50800">
            <a:solidFill>
              <a:schemeClr val="dk1"/>
            </a:solidFill>
            <a:prstDash val="solid"/>
            <a:round/>
            <a:headEnd len="sm" w="sm" type="none"/>
            <a:tailEnd len="sm" w="sm" type="none"/>
          </a:ln>
        </p:spPr>
        <p:txBody>
          <a:bodyPr anchorCtr="0" anchor="t" bIns="45700" lIns="91425" spcFirstLastPara="1" rIns="685800" wrap="square" tIns="45700">
            <a:spAutoFit/>
          </a:bodyPr>
          <a:lstStyle/>
          <a:p>
            <a:pPr indent="0" lvl="0" marL="0" marR="0" rtl="0" algn="l">
              <a:spcBef>
                <a:spcPts val="0"/>
              </a:spcBef>
              <a:spcAft>
                <a:spcPts val="0"/>
              </a:spcAft>
              <a:buNone/>
            </a:pPr>
            <a:r>
              <a:rPr lang="en-US" sz="3600">
                <a:solidFill>
                  <a:schemeClr val="dk1"/>
                </a:solidFill>
                <a:latin typeface="Calibri"/>
                <a:ea typeface="Calibri"/>
                <a:cs typeface="Calibri"/>
                <a:sym typeface="Calibri"/>
              </a:rPr>
              <a:t> </a:t>
            </a:r>
            <a:endParaRPr/>
          </a:p>
          <a:p>
            <a:pPr indent="0" lvl="0" marL="515938" marR="0" rtl="0" algn="l">
              <a:spcBef>
                <a:spcPts val="1200"/>
              </a:spcBef>
              <a:spcAft>
                <a:spcPts val="0"/>
              </a:spcAft>
              <a:buNone/>
            </a:pPr>
            <a:r>
              <a:rPr b="1" lang="en-US" sz="3600">
                <a:solidFill>
                  <a:srgbClr val="00B0F0"/>
                </a:solidFill>
                <a:latin typeface="Arial"/>
                <a:ea typeface="Arial"/>
                <a:cs typeface="Arial"/>
                <a:sym typeface="Arial"/>
              </a:rPr>
              <a:t>Discussion: </a:t>
            </a:r>
            <a:endParaRPr sz="3600">
              <a:solidFill>
                <a:schemeClr val="dk1"/>
              </a:solidFill>
              <a:latin typeface="Calibri"/>
              <a:ea typeface="Calibri"/>
              <a:cs typeface="Calibri"/>
              <a:sym typeface="Calibri"/>
            </a:endParaRPr>
          </a:p>
          <a:p>
            <a:pPr indent="-515938" lvl="1" marL="1428750" marR="0" rtl="0" algn="l">
              <a:spcBef>
                <a:spcPts val="1200"/>
              </a:spcBef>
              <a:spcAft>
                <a:spcPts val="0"/>
              </a:spcAft>
              <a:buClr>
                <a:schemeClr val="dk1"/>
              </a:buClr>
              <a:buSzPts val="3600"/>
              <a:buFont typeface="Noto Sans Symbols"/>
              <a:buChar char="⮚"/>
            </a:pPr>
            <a:r>
              <a:rPr b="0" i="0" lang="en-US" sz="3600" u="none" cap="none" strike="noStrike">
                <a:solidFill>
                  <a:schemeClr val="dk1"/>
                </a:solidFill>
                <a:latin typeface="Calibri"/>
                <a:ea typeface="Calibri"/>
                <a:cs typeface="Calibri"/>
                <a:sym typeface="Calibri"/>
              </a:rPr>
              <a:t>What are some of our knowledge gaps with respect to adolescents ages 10-17 in our programming context?</a:t>
            </a:r>
            <a:endParaRPr/>
          </a:p>
          <a:p>
            <a:pPr indent="-515938" lvl="1" marL="1428750" marR="0" rtl="0" algn="l">
              <a:spcBef>
                <a:spcPts val="1200"/>
              </a:spcBef>
              <a:spcAft>
                <a:spcPts val="0"/>
              </a:spcAft>
              <a:buClr>
                <a:schemeClr val="dk1"/>
              </a:buClr>
              <a:buSzPts val="3600"/>
              <a:buFont typeface="Noto Sans Symbols"/>
              <a:buChar char="⮚"/>
            </a:pPr>
            <a:r>
              <a:rPr b="0" i="0" lang="en-US" sz="3600" u="none" cap="none" strike="noStrike">
                <a:solidFill>
                  <a:schemeClr val="dk1"/>
                </a:solidFill>
                <a:latin typeface="Calibri"/>
                <a:ea typeface="Calibri"/>
                <a:cs typeface="Calibri"/>
                <a:sym typeface="Calibri"/>
              </a:rPr>
              <a:t>Which adolescents ages 10-17 are less visible in our context?</a:t>
            </a:r>
            <a:endParaRPr/>
          </a:p>
          <a:p>
            <a:pPr indent="-515938" lvl="1" marL="1428750" marR="0" rtl="0" algn="l">
              <a:spcBef>
                <a:spcPts val="1200"/>
              </a:spcBef>
              <a:spcAft>
                <a:spcPts val="0"/>
              </a:spcAft>
              <a:buClr>
                <a:schemeClr val="dk1"/>
              </a:buClr>
              <a:buSzPts val="3600"/>
              <a:buFont typeface="Noto Sans Symbols"/>
              <a:buChar char="⮚"/>
            </a:pPr>
            <a:r>
              <a:rPr b="0" i="0" lang="en-US" sz="3600" u="none" cap="none" strike="noStrike">
                <a:solidFill>
                  <a:schemeClr val="dk1"/>
                </a:solidFill>
                <a:latin typeface="Calibri"/>
                <a:ea typeface="Calibri"/>
                <a:cs typeface="Calibri"/>
                <a:sym typeface="Calibri"/>
              </a:rPr>
              <a:t>What should we learn more about adolescents’ situations in our context as we plan programmes to reach and engage them?</a:t>
            </a:r>
            <a:endParaRPr/>
          </a:p>
          <a:p>
            <a:pPr indent="0" lvl="0" marL="0" marR="0" rtl="0" algn="l">
              <a:spcBef>
                <a:spcPts val="1200"/>
              </a:spcBef>
              <a:spcAft>
                <a:spcPts val="0"/>
              </a:spcAft>
              <a:buNone/>
            </a:pPr>
            <a:r>
              <a:t/>
            </a:r>
            <a:endParaRPr sz="36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descr="A close up of a logo&#10;&#10;Description automatically generated" id="197" name="Google Shape;197;p28"/>
          <p:cNvPicPr preferRelativeResize="0"/>
          <p:nvPr/>
        </p:nvPicPr>
        <p:blipFill rotWithShape="1">
          <a:blip r:embed="rId3">
            <a:alphaModFix/>
          </a:blip>
          <a:srcRect b="0" l="0" r="0" t="0"/>
          <a:stretch/>
        </p:blipFill>
        <p:spPr>
          <a:xfrm>
            <a:off x="-1908313" y="-386268"/>
            <a:ext cx="20196313" cy="13447166"/>
          </a:xfrm>
          <a:prstGeom prst="rect">
            <a:avLst/>
          </a:prstGeom>
          <a:noFill/>
          <a:ln>
            <a:noFill/>
          </a:ln>
        </p:spPr>
      </p:pic>
      <p:sp>
        <p:nvSpPr>
          <p:cNvPr id="198" name="Google Shape;198;p28"/>
          <p:cNvSpPr txBox="1"/>
          <p:nvPr/>
        </p:nvSpPr>
        <p:spPr>
          <a:xfrm>
            <a:off x="1590255" y="7156187"/>
            <a:ext cx="12801600"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chemeClr val="lt1"/>
                </a:solidFill>
                <a:latin typeface="Arial"/>
                <a:ea typeface="Arial"/>
                <a:cs typeface="Arial"/>
                <a:sym typeface="Arial"/>
              </a:rPr>
              <a:t>1.3 Ten key competencies for adolescents:</a:t>
            </a:r>
            <a:endParaRPr/>
          </a:p>
          <a:p>
            <a:pPr indent="0" lvl="0" marL="1031875" marR="0" rtl="0" algn="l">
              <a:spcBef>
                <a:spcPts val="0"/>
              </a:spcBef>
              <a:spcAft>
                <a:spcPts val="0"/>
              </a:spcAft>
              <a:buNone/>
            </a:pPr>
            <a:r>
              <a:rPr b="1" lang="en-US" sz="5400">
                <a:solidFill>
                  <a:schemeClr val="lt1"/>
                </a:solidFill>
                <a:latin typeface="Arial"/>
                <a:ea typeface="Arial"/>
                <a:cs typeface="Arial"/>
                <a:sym typeface="Arial"/>
              </a:rPr>
              <a:t>The purpose of the Adolescent Kit for Expression and Innovation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descr="A screenshot of a cell phone screen with text&#10;&#10;Description automatically generated" id="204" name="Google Shape;204;p29"/>
          <p:cNvPicPr preferRelativeResize="0"/>
          <p:nvPr/>
        </p:nvPicPr>
        <p:blipFill rotWithShape="1">
          <a:blip r:embed="rId3">
            <a:alphaModFix/>
          </a:blip>
          <a:srcRect b="0" l="0" r="0" t="0"/>
          <a:stretch/>
        </p:blipFill>
        <p:spPr>
          <a:xfrm>
            <a:off x="10817924" y="2090526"/>
            <a:ext cx="7772400" cy="8456371"/>
          </a:xfrm>
          <a:prstGeom prst="rect">
            <a:avLst/>
          </a:prstGeom>
          <a:noFill/>
          <a:ln>
            <a:noFill/>
          </a:ln>
        </p:spPr>
      </p:pic>
      <p:pic>
        <p:nvPicPr>
          <p:cNvPr descr="A screenshot of a cell phone&#10;&#10;Description automatically generated" id="205" name="Google Shape;205;p29"/>
          <p:cNvPicPr preferRelativeResize="0"/>
          <p:nvPr/>
        </p:nvPicPr>
        <p:blipFill rotWithShape="1">
          <a:blip r:embed="rId4">
            <a:alphaModFix/>
          </a:blip>
          <a:srcRect b="0" l="0" r="0" t="0"/>
          <a:stretch/>
        </p:blipFill>
        <p:spPr>
          <a:xfrm>
            <a:off x="3602953" y="3929549"/>
            <a:ext cx="7772400" cy="6718164"/>
          </a:xfrm>
          <a:prstGeom prst="rect">
            <a:avLst/>
          </a:prstGeom>
          <a:noFill/>
          <a:ln>
            <a:noFill/>
          </a:ln>
        </p:spPr>
      </p:pic>
      <p:pic>
        <p:nvPicPr>
          <p:cNvPr descr="A screenshot of a cell phone&#10;&#10;Description automatically generated" id="206" name="Google Shape;206;p29"/>
          <p:cNvPicPr preferRelativeResize="0"/>
          <p:nvPr/>
        </p:nvPicPr>
        <p:blipFill rotWithShape="1">
          <a:blip r:embed="rId5">
            <a:alphaModFix/>
          </a:blip>
          <a:srcRect b="0" l="0" r="0" t="0"/>
          <a:stretch/>
        </p:blipFill>
        <p:spPr>
          <a:xfrm>
            <a:off x="4080035" y="647424"/>
            <a:ext cx="7772400" cy="4050695"/>
          </a:xfrm>
          <a:prstGeom prst="rect">
            <a:avLst/>
          </a:prstGeom>
          <a:noFill/>
          <a:ln>
            <a:noFill/>
          </a:ln>
        </p:spPr>
      </p:pic>
      <p:pic>
        <p:nvPicPr>
          <p:cNvPr descr="A picture containing photo, table&#10;&#10;Description automatically generated" id="207" name="Google Shape;207;p29"/>
          <p:cNvPicPr preferRelativeResize="0"/>
          <p:nvPr/>
        </p:nvPicPr>
        <p:blipFill rotWithShape="1">
          <a:blip r:embed="rId6">
            <a:alphaModFix/>
          </a:blip>
          <a:srcRect b="0" l="0" r="0" t="0"/>
          <a:stretch/>
        </p:blipFill>
        <p:spPr>
          <a:xfrm>
            <a:off x="10376461" y="725830"/>
            <a:ext cx="7772400" cy="1999795"/>
          </a:xfrm>
          <a:prstGeom prst="rect">
            <a:avLst/>
          </a:prstGeom>
          <a:noFill/>
          <a:ln>
            <a:noFill/>
          </a:ln>
        </p:spPr>
      </p:pic>
      <p:sp>
        <p:nvSpPr>
          <p:cNvPr id="208" name="Google Shape;208;p29"/>
          <p:cNvSpPr txBox="1"/>
          <p:nvPr/>
        </p:nvSpPr>
        <p:spPr>
          <a:xfrm>
            <a:off x="704149" y="9051648"/>
            <a:ext cx="5400038"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00B0F0"/>
                </a:solidFill>
                <a:latin typeface="Arial"/>
                <a:ea typeface="Arial"/>
                <a:cs typeface="Arial"/>
                <a:sym typeface="Arial"/>
              </a:rPr>
              <a:t>The Ten Key Competencies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descr="A screenshot of a cell phone screen with text&#10;&#10;Description automatically generated" id="214" name="Google Shape;214;p30"/>
          <p:cNvPicPr preferRelativeResize="0"/>
          <p:nvPr/>
        </p:nvPicPr>
        <p:blipFill rotWithShape="1">
          <a:blip r:embed="rId3">
            <a:alphaModFix/>
          </a:blip>
          <a:srcRect b="0" l="0" r="0" t="0"/>
          <a:stretch/>
        </p:blipFill>
        <p:spPr>
          <a:xfrm>
            <a:off x="10897438" y="2090526"/>
            <a:ext cx="7772400" cy="8456371"/>
          </a:xfrm>
          <a:prstGeom prst="rect">
            <a:avLst/>
          </a:prstGeom>
          <a:noFill/>
          <a:ln>
            <a:noFill/>
          </a:ln>
        </p:spPr>
      </p:pic>
      <p:pic>
        <p:nvPicPr>
          <p:cNvPr descr="A screenshot of a cell phone&#10;&#10;Description automatically generated" id="215" name="Google Shape;215;p30"/>
          <p:cNvPicPr preferRelativeResize="0"/>
          <p:nvPr/>
        </p:nvPicPr>
        <p:blipFill rotWithShape="1">
          <a:blip r:embed="rId4">
            <a:alphaModFix/>
          </a:blip>
          <a:srcRect b="0" l="0" r="0" t="0"/>
          <a:stretch/>
        </p:blipFill>
        <p:spPr>
          <a:xfrm>
            <a:off x="3682467" y="3929549"/>
            <a:ext cx="7772400" cy="6718164"/>
          </a:xfrm>
          <a:prstGeom prst="rect">
            <a:avLst/>
          </a:prstGeom>
          <a:noFill/>
          <a:ln>
            <a:noFill/>
          </a:ln>
        </p:spPr>
      </p:pic>
      <p:pic>
        <p:nvPicPr>
          <p:cNvPr descr="A screenshot of a cell phone&#10;&#10;Description automatically generated" id="216" name="Google Shape;216;p30"/>
          <p:cNvPicPr preferRelativeResize="0"/>
          <p:nvPr/>
        </p:nvPicPr>
        <p:blipFill rotWithShape="1">
          <a:blip r:embed="rId5">
            <a:alphaModFix/>
          </a:blip>
          <a:srcRect b="0" l="0" r="0" t="0"/>
          <a:stretch/>
        </p:blipFill>
        <p:spPr>
          <a:xfrm>
            <a:off x="4159549" y="647424"/>
            <a:ext cx="7772400" cy="4050695"/>
          </a:xfrm>
          <a:prstGeom prst="rect">
            <a:avLst/>
          </a:prstGeom>
          <a:noFill/>
          <a:ln>
            <a:noFill/>
          </a:ln>
        </p:spPr>
      </p:pic>
      <p:pic>
        <p:nvPicPr>
          <p:cNvPr descr="A picture containing photo, table&#10;&#10;Description automatically generated" id="217" name="Google Shape;217;p30"/>
          <p:cNvPicPr preferRelativeResize="0"/>
          <p:nvPr/>
        </p:nvPicPr>
        <p:blipFill rotWithShape="1">
          <a:blip r:embed="rId6">
            <a:alphaModFix/>
          </a:blip>
          <a:srcRect b="0" l="0" r="0" t="0"/>
          <a:stretch/>
        </p:blipFill>
        <p:spPr>
          <a:xfrm>
            <a:off x="10455975" y="725830"/>
            <a:ext cx="7772400" cy="1999795"/>
          </a:xfrm>
          <a:prstGeom prst="rect">
            <a:avLst/>
          </a:prstGeom>
          <a:noFill/>
          <a:ln>
            <a:noFill/>
          </a:ln>
        </p:spPr>
      </p:pic>
      <p:sp>
        <p:nvSpPr>
          <p:cNvPr id="218" name="Google Shape;218;p30"/>
          <p:cNvSpPr txBox="1"/>
          <p:nvPr/>
        </p:nvSpPr>
        <p:spPr>
          <a:xfrm>
            <a:off x="501416" y="970351"/>
            <a:ext cx="4099595" cy="9079409"/>
          </a:xfrm>
          <a:prstGeom prst="rect">
            <a:avLst/>
          </a:prstGeom>
          <a:solidFill>
            <a:srgbClr val="F2F2F2"/>
          </a:solidFill>
          <a:ln cap="flat" cmpd="sng" w="50800">
            <a:solidFill>
              <a:schemeClr val="dk1"/>
            </a:solidFill>
            <a:prstDash val="solid"/>
            <a:round/>
            <a:headEnd len="sm" w="sm" type="none"/>
            <a:tailEnd len="sm" w="sm" type="none"/>
          </a:ln>
        </p:spPr>
        <p:txBody>
          <a:bodyPr anchorCtr="0" anchor="t" bIns="45700" lIns="91425" spcFirstLastPara="1" rIns="685800" wrap="square" tIns="45700">
            <a:spAutoFit/>
          </a:bodyPr>
          <a:lstStyle/>
          <a:p>
            <a:pPr indent="0" lvl="0" marL="0" marR="0" rtl="0" algn="l">
              <a:spcBef>
                <a:spcPts val="0"/>
              </a:spcBef>
              <a:spcAft>
                <a:spcPts val="0"/>
              </a:spcAft>
              <a:buNone/>
            </a:pPr>
            <a:r>
              <a:rPr lang="en-US" sz="3600">
                <a:solidFill>
                  <a:schemeClr val="dk1"/>
                </a:solidFill>
                <a:latin typeface="Calibri"/>
                <a:ea typeface="Calibri"/>
                <a:cs typeface="Calibri"/>
                <a:sym typeface="Calibri"/>
              </a:rPr>
              <a:t> </a:t>
            </a:r>
            <a:endParaRPr/>
          </a:p>
          <a:p>
            <a:pPr indent="0" lvl="0" marL="317500" marR="0" rtl="0" algn="l">
              <a:spcBef>
                <a:spcPts val="1200"/>
              </a:spcBef>
              <a:spcAft>
                <a:spcPts val="0"/>
              </a:spcAft>
              <a:buNone/>
            </a:pPr>
            <a:r>
              <a:rPr b="1" lang="en-US" sz="3600">
                <a:solidFill>
                  <a:srgbClr val="00B0F0"/>
                </a:solidFill>
                <a:latin typeface="Arial"/>
                <a:ea typeface="Arial"/>
                <a:cs typeface="Arial"/>
                <a:sym typeface="Arial"/>
              </a:rPr>
              <a:t>Group Work: </a:t>
            </a:r>
            <a:endParaRPr sz="3600">
              <a:solidFill>
                <a:schemeClr val="dk1"/>
              </a:solidFill>
              <a:latin typeface="Calibri"/>
              <a:ea typeface="Calibri"/>
              <a:cs typeface="Calibri"/>
              <a:sym typeface="Calibri"/>
            </a:endParaRPr>
          </a:p>
          <a:p>
            <a:pPr indent="-436563" lvl="0" marL="754063" marR="0" rtl="0" algn="l">
              <a:spcBef>
                <a:spcPts val="120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What terms are used to describe this competency in the local language? </a:t>
            </a:r>
            <a:endParaRPr/>
          </a:p>
          <a:p>
            <a:pPr indent="-436563" lvl="1" marL="754063" marR="0" rtl="0" algn="l">
              <a:spcBef>
                <a:spcPts val="0"/>
              </a:spcBef>
              <a:spcAft>
                <a:spcPts val="0"/>
              </a:spcAft>
              <a:buNone/>
            </a:pPr>
            <a:r>
              <a:rPr b="1" i="1" lang="en-US" sz="2400" u="none" cap="none" strike="noStrike">
                <a:solidFill>
                  <a:schemeClr val="dk1"/>
                </a:solidFill>
                <a:latin typeface="Calibri"/>
                <a:ea typeface="Calibri"/>
                <a:cs typeface="Calibri"/>
                <a:sym typeface="Calibri"/>
              </a:rPr>
              <a:t>	</a:t>
            </a:r>
            <a:endParaRPr/>
          </a:p>
          <a:p>
            <a:pPr indent="-436563" lvl="1" marL="754063" marR="0" rtl="0" algn="l">
              <a:spcBef>
                <a:spcPts val="0"/>
              </a:spcBef>
              <a:spcAft>
                <a:spcPts val="0"/>
              </a:spcAft>
              <a:buNone/>
            </a:pPr>
            <a:r>
              <a:rPr b="1" i="1" lang="en-US" sz="2400" u="none" cap="none" strike="noStrike">
                <a:solidFill>
                  <a:schemeClr val="dk1"/>
                </a:solidFill>
                <a:latin typeface="Calibri"/>
                <a:ea typeface="Calibri"/>
                <a:cs typeface="Calibri"/>
                <a:sym typeface="Calibri"/>
              </a:rPr>
              <a:t>	Write words or phrases.</a:t>
            </a:r>
            <a:endParaRPr/>
          </a:p>
          <a:p>
            <a:pPr indent="-436563" lvl="1" marL="754063"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a:p>
            <a:pPr indent="-436563" lvl="0" marL="754063" marR="0" rtl="0" algn="l">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What does an adolescent who has developed this competency look like? </a:t>
            </a:r>
            <a:endParaRPr/>
          </a:p>
          <a:p>
            <a:pPr indent="-436563" lvl="1" marL="754063" marR="0" rtl="0" algn="l">
              <a:spcBef>
                <a:spcPts val="0"/>
              </a:spcBef>
              <a:spcAft>
                <a:spcPts val="0"/>
              </a:spcAft>
              <a:buNone/>
            </a:pPr>
            <a:r>
              <a:rPr b="1" i="1" lang="en-US" sz="2400" u="none" cap="none" strike="noStrike">
                <a:solidFill>
                  <a:schemeClr val="dk1"/>
                </a:solidFill>
                <a:latin typeface="Calibri"/>
                <a:ea typeface="Calibri"/>
                <a:cs typeface="Calibri"/>
                <a:sym typeface="Calibri"/>
              </a:rPr>
              <a:t>	</a:t>
            </a:r>
            <a:endParaRPr/>
          </a:p>
          <a:p>
            <a:pPr indent="-436563" lvl="1" marL="754063" marR="0" rtl="0" algn="l">
              <a:spcBef>
                <a:spcPts val="0"/>
              </a:spcBef>
              <a:spcAft>
                <a:spcPts val="0"/>
              </a:spcAft>
              <a:buNone/>
            </a:pPr>
            <a:r>
              <a:rPr b="1" i="1" lang="en-US" sz="2400" u="none" cap="none" strike="noStrike">
                <a:solidFill>
                  <a:schemeClr val="dk1"/>
                </a:solidFill>
                <a:latin typeface="Calibri"/>
                <a:ea typeface="Calibri"/>
                <a:cs typeface="Calibri"/>
                <a:sym typeface="Calibri"/>
              </a:rPr>
              <a:t>	Draw a picture of an adolescent girl or boy who has developed this competency well.</a:t>
            </a:r>
            <a:endParaRPr/>
          </a:p>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descr="A screenshot of a cell phone screen with text&#10;&#10;Description automatically generated" id="224" name="Google Shape;224;p31"/>
          <p:cNvPicPr preferRelativeResize="0"/>
          <p:nvPr/>
        </p:nvPicPr>
        <p:blipFill rotWithShape="1">
          <a:blip r:embed="rId3">
            <a:alphaModFix/>
          </a:blip>
          <a:srcRect b="0" l="0" r="0" t="0"/>
          <a:stretch/>
        </p:blipFill>
        <p:spPr>
          <a:xfrm>
            <a:off x="10897438" y="2090526"/>
            <a:ext cx="7772400" cy="8456371"/>
          </a:xfrm>
          <a:prstGeom prst="rect">
            <a:avLst/>
          </a:prstGeom>
          <a:noFill/>
          <a:ln>
            <a:noFill/>
          </a:ln>
        </p:spPr>
      </p:pic>
      <p:pic>
        <p:nvPicPr>
          <p:cNvPr descr="A screenshot of a cell phone&#10;&#10;Description automatically generated" id="225" name="Google Shape;225;p31"/>
          <p:cNvPicPr preferRelativeResize="0"/>
          <p:nvPr/>
        </p:nvPicPr>
        <p:blipFill rotWithShape="1">
          <a:blip r:embed="rId4">
            <a:alphaModFix/>
          </a:blip>
          <a:srcRect b="0" l="0" r="0" t="0"/>
          <a:stretch/>
        </p:blipFill>
        <p:spPr>
          <a:xfrm>
            <a:off x="3682467" y="3929549"/>
            <a:ext cx="7772400" cy="6718164"/>
          </a:xfrm>
          <a:prstGeom prst="rect">
            <a:avLst/>
          </a:prstGeom>
          <a:noFill/>
          <a:ln>
            <a:noFill/>
          </a:ln>
        </p:spPr>
      </p:pic>
      <p:pic>
        <p:nvPicPr>
          <p:cNvPr descr="A screenshot of a cell phone&#10;&#10;Description automatically generated" id="226" name="Google Shape;226;p31"/>
          <p:cNvPicPr preferRelativeResize="0"/>
          <p:nvPr/>
        </p:nvPicPr>
        <p:blipFill rotWithShape="1">
          <a:blip r:embed="rId5">
            <a:alphaModFix/>
          </a:blip>
          <a:srcRect b="0" l="0" r="0" t="0"/>
          <a:stretch/>
        </p:blipFill>
        <p:spPr>
          <a:xfrm>
            <a:off x="4159549" y="647424"/>
            <a:ext cx="7772400" cy="4050695"/>
          </a:xfrm>
          <a:prstGeom prst="rect">
            <a:avLst/>
          </a:prstGeom>
          <a:noFill/>
          <a:ln>
            <a:noFill/>
          </a:ln>
        </p:spPr>
      </p:pic>
      <p:pic>
        <p:nvPicPr>
          <p:cNvPr descr="A picture containing photo, table&#10;&#10;Description automatically generated" id="227" name="Google Shape;227;p31"/>
          <p:cNvPicPr preferRelativeResize="0"/>
          <p:nvPr/>
        </p:nvPicPr>
        <p:blipFill rotWithShape="1">
          <a:blip r:embed="rId6">
            <a:alphaModFix/>
          </a:blip>
          <a:srcRect b="0" l="0" r="0" t="0"/>
          <a:stretch/>
        </p:blipFill>
        <p:spPr>
          <a:xfrm>
            <a:off x="10455975" y="725830"/>
            <a:ext cx="7772400" cy="1999795"/>
          </a:xfrm>
          <a:prstGeom prst="rect">
            <a:avLst/>
          </a:prstGeom>
          <a:noFill/>
          <a:ln>
            <a:noFill/>
          </a:ln>
        </p:spPr>
      </p:pic>
      <p:sp>
        <p:nvSpPr>
          <p:cNvPr id="228" name="Google Shape;228;p31"/>
          <p:cNvSpPr txBox="1"/>
          <p:nvPr/>
        </p:nvSpPr>
        <p:spPr>
          <a:xfrm>
            <a:off x="1256792" y="1924511"/>
            <a:ext cx="8364285" cy="7232749"/>
          </a:xfrm>
          <a:prstGeom prst="rect">
            <a:avLst/>
          </a:prstGeom>
          <a:solidFill>
            <a:srgbClr val="F2F2F2"/>
          </a:solidFill>
          <a:ln cap="flat" cmpd="sng" w="50800">
            <a:solidFill>
              <a:schemeClr val="dk1"/>
            </a:solidFill>
            <a:prstDash val="solid"/>
            <a:round/>
            <a:headEnd len="sm" w="sm" type="none"/>
            <a:tailEnd len="sm" w="sm" type="none"/>
          </a:ln>
        </p:spPr>
        <p:txBody>
          <a:bodyPr anchorCtr="0" anchor="t" bIns="45700" lIns="457200" spcFirstLastPara="1" rIns="457200" wrap="square" tIns="45700">
            <a:spAutoFit/>
          </a:bodyPr>
          <a:lstStyle/>
          <a:p>
            <a:pPr indent="0" lvl="0" marL="0" marR="0" rtl="0" algn="l">
              <a:spcBef>
                <a:spcPts val="0"/>
              </a:spcBef>
              <a:spcAft>
                <a:spcPts val="0"/>
              </a:spcAft>
              <a:buNone/>
            </a:pPr>
            <a:r>
              <a:rPr lang="en-US" sz="3600">
                <a:solidFill>
                  <a:schemeClr val="dk1"/>
                </a:solidFill>
                <a:latin typeface="Calibri"/>
                <a:ea typeface="Calibri"/>
                <a:cs typeface="Calibri"/>
                <a:sym typeface="Calibri"/>
              </a:rPr>
              <a:t> </a:t>
            </a:r>
            <a:endParaRPr/>
          </a:p>
          <a:p>
            <a:pPr indent="0" lvl="0" marL="317500" marR="0" rtl="0" algn="l">
              <a:spcBef>
                <a:spcPts val="1200"/>
              </a:spcBef>
              <a:spcAft>
                <a:spcPts val="0"/>
              </a:spcAft>
              <a:buNone/>
            </a:pPr>
            <a:r>
              <a:rPr b="1" lang="en-US" sz="3600">
                <a:solidFill>
                  <a:srgbClr val="00B0F0"/>
                </a:solidFill>
                <a:latin typeface="Arial"/>
                <a:ea typeface="Arial"/>
                <a:cs typeface="Arial"/>
                <a:sym typeface="Arial"/>
              </a:rPr>
              <a:t>Group Work </a:t>
            </a:r>
            <a:r>
              <a:rPr i="1" lang="en-US" sz="3600">
                <a:solidFill>
                  <a:srgbClr val="00B0F0"/>
                </a:solidFill>
                <a:latin typeface="Arial"/>
                <a:ea typeface="Arial"/>
                <a:cs typeface="Arial"/>
                <a:sym typeface="Arial"/>
              </a:rPr>
              <a:t>(continued)</a:t>
            </a:r>
            <a:r>
              <a:rPr b="1" lang="en-US" sz="3600">
                <a:solidFill>
                  <a:srgbClr val="00B0F0"/>
                </a:solidFill>
                <a:latin typeface="Arial"/>
                <a:ea typeface="Arial"/>
                <a:cs typeface="Arial"/>
                <a:sym typeface="Arial"/>
              </a:rPr>
              <a:t>: </a:t>
            </a:r>
            <a:endParaRPr sz="3600">
              <a:solidFill>
                <a:schemeClr val="dk1"/>
              </a:solidFill>
              <a:latin typeface="Calibri"/>
              <a:ea typeface="Calibri"/>
              <a:cs typeface="Calibri"/>
              <a:sym typeface="Calibri"/>
            </a:endParaRPr>
          </a:p>
          <a:p>
            <a:pPr indent="-317500" lvl="0" marL="754063" marR="0" rtl="0" algn="l">
              <a:spcBef>
                <a:spcPts val="120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In what ways do we  see adolescents in our programme context </a:t>
            </a:r>
            <a:r>
              <a:rPr b="1" lang="en-US" sz="2400">
                <a:solidFill>
                  <a:schemeClr val="dk1"/>
                </a:solidFill>
                <a:latin typeface="Calibri"/>
                <a:ea typeface="Calibri"/>
                <a:cs typeface="Calibri"/>
                <a:sym typeface="Calibri"/>
              </a:rPr>
              <a:t>already developing and using and using competencies</a:t>
            </a:r>
            <a:r>
              <a:rPr lang="en-US" sz="2400">
                <a:solidFill>
                  <a:schemeClr val="dk1"/>
                </a:solidFill>
                <a:latin typeface="Calibri"/>
                <a:ea typeface="Calibri"/>
                <a:cs typeface="Calibri"/>
                <a:sym typeface="Calibri"/>
              </a:rPr>
              <a:t> in this domain?</a:t>
            </a:r>
            <a:endParaRPr/>
          </a:p>
          <a:p>
            <a:pPr indent="-317500" lvl="0" marL="754063" marR="0" rtl="0" algn="l">
              <a:spcBef>
                <a:spcPts val="120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In what ways could developing and using competencies in this domain enable adolescents to </a:t>
            </a:r>
            <a:r>
              <a:rPr b="1" lang="en-US" sz="2400">
                <a:solidFill>
                  <a:schemeClr val="dk1"/>
                </a:solidFill>
                <a:latin typeface="Calibri"/>
                <a:ea typeface="Calibri"/>
                <a:cs typeface="Calibri"/>
                <a:sym typeface="Calibri"/>
              </a:rPr>
              <a:t>overcome the challenges or take advantage of the opportunities</a:t>
            </a:r>
            <a:r>
              <a:rPr lang="en-US" sz="2400">
                <a:solidFill>
                  <a:schemeClr val="dk1"/>
                </a:solidFill>
                <a:latin typeface="Calibri"/>
                <a:ea typeface="Calibri"/>
                <a:cs typeface="Calibri"/>
                <a:sym typeface="Calibri"/>
              </a:rPr>
              <a:t> they face? (</a:t>
            </a:r>
            <a:r>
              <a:rPr i="1" lang="en-US" sz="2400">
                <a:solidFill>
                  <a:schemeClr val="dk1"/>
                </a:solidFill>
                <a:latin typeface="Calibri"/>
                <a:ea typeface="Calibri"/>
                <a:cs typeface="Calibri"/>
                <a:sym typeface="Calibri"/>
              </a:rPr>
              <a:t>See notes from session 1.2)</a:t>
            </a:r>
            <a:endParaRPr sz="2400">
              <a:solidFill>
                <a:schemeClr val="dk1"/>
              </a:solidFill>
              <a:latin typeface="Calibri"/>
              <a:ea typeface="Calibri"/>
              <a:cs typeface="Calibri"/>
              <a:sym typeface="Calibri"/>
            </a:endParaRPr>
          </a:p>
          <a:p>
            <a:pPr indent="-317500" lvl="0" marL="754063" marR="0" rtl="0" algn="l">
              <a:spcBef>
                <a:spcPts val="120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If adolescents have the opportunity to fully develop and use competencies in this domain, what further positive changes can they make in their own lives?</a:t>
            </a:r>
            <a:endParaRPr/>
          </a:p>
          <a:p>
            <a:pPr indent="-317500" lvl="0" marL="754063" marR="0" rtl="0" algn="l">
              <a:spcBef>
                <a:spcPts val="120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If adolescents can fully develop and use competencies in this domain, what further positive changes can they make in their community?</a:t>
            </a:r>
            <a:endParaRPr/>
          </a:p>
          <a:p>
            <a:pPr indent="0" lvl="0" marL="0" marR="0" rtl="0" algn="l">
              <a:spcBef>
                <a:spcPts val="1200"/>
              </a:spcBef>
              <a:spcAft>
                <a:spcPts val="0"/>
              </a:spcAft>
              <a:buNone/>
            </a:pPr>
            <a:r>
              <a:t/>
            </a:r>
            <a:endParaRPr sz="20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descr="A close up of a logo&#10;&#10;Description automatically generated" id="97" name="Google Shape;97;p14"/>
          <p:cNvPicPr preferRelativeResize="0"/>
          <p:nvPr/>
        </p:nvPicPr>
        <p:blipFill rotWithShape="1">
          <a:blip r:embed="rId3">
            <a:alphaModFix/>
          </a:blip>
          <a:srcRect b="0" l="0" r="0" t="0"/>
          <a:stretch/>
        </p:blipFill>
        <p:spPr>
          <a:xfrm>
            <a:off x="-1908313" y="-386268"/>
            <a:ext cx="20196313" cy="13447166"/>
          </a:xfrm>
          <a:prstGeom prst="rect">
            <a:avLst/>
          </a:prstGeom>
          <a:noFill/>
          <a:ln>
            <a:noFill/>
          </a:ln>
        </p:spPr>
      </p:pic>
      <p:sp>
        <p:nvSpPr>
          <p:cNvPr id="98" name="Google Shape;98;p14"/>
          <p:cNvSpPr txBox="1"/>
          <p:nvPr>
            <p:ph type="title"/>
          </p:nvPr>
        </p:nvSpPr>
        <p:spPr>
          <a:xfrm>
            <a:off x="1331844" y="7235688"/>
            <a:ext cx="15624312" cy="3571770"/>
          </a:xfrm>
          <a:prstGeom prst="rect">
            <a:avLst/>
          </a:prstGeom>
          <a:noFill/>
          <a:ln>
            <a:noFill/>
          </a:ln>
        </p:spPr>
        <p:txBody>
          <a:bodyPr anchorCtr="0" anchor="ctr" bIns="45700" lIns="91425" spcFirstLastPara="1" rIns="91425" wrap="square" tIns="45700">
            <a:normAutofit fontScale="90000"/>
          </a:bodyPr>
          <a:lstStyle/>
          <a:p>
            <a:pPr indent="-39688" lvl="0" marL="39688" rtl="0" algn="l">
              <a:lnSpc>
                <a:spcPct val="100000"/>
              </a:lnSpc>
              <a:spcBef>
                <a:spcPts val="0"/>
              </a:spcBef>
              <a:spcAft>
                <a:spcPts val="0"/>
              </a:spcAft>
              <a:buClr>
                <a:schemeClr val="lt1"/>
              </a:buClr>
              <a:buSzPct val="100000"/>
              <a:buFont typeface="Arial"/>
              <a:buNone/>
            </a:pPr>
            <a:r>
              <a:rPr b="1" lang="en-US" sz="6000">
                <a:solidFill>
                  <a:schemeClr val="lt1"/>
                </a:solidFill>
                <a:latin typeface="Arial"/>
                <a:ea typeface="Arial"/>
                <a:cs typeface="Arial"/>
                <a:sym typeface="Arial"/>
              </a:rPr>
              <a:t>1.1 Introduction to the Adolescent Kit for Expression and Innovation: </a:t>
            </a:r>
            <a:br>
              <a:rPr b="1" lang="en-US" sz="6000">
                <a:solidFill>
                  <a:schemeClr val="lt1"/>
                </a:solidFill>
                <a:latin typeface="Arial"/>
                <a:ea typeface="Arial"/>
                <a:cs typeface="Arial"/>
                <a:sym typeface="Arial"/>
              </a:rPr>
            </a:br>
            <a:r>
              <a:rPr b="1" lang="en-US" sz="6000">
                <a:solidFill>
                  <a:schemeClr val="lt1"/>
                </a:solidFill>
                <a:latin typeface="Arial"/>
                <a:ea typeface="Arial"/>
                <a:cs typeface="Arial"/>
                <a:sym typeface="Arial"/>
              </a:rPr>
              <a:t>A toolbox of resources to support our programme</a:t>
            </a:r>
            <a:endParaRPr b="1" sz="6000">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graphicFrame>
        <p:nvGraphicFramePr>
          <p:cNvPr id="234" name="Google Shape;234;p32"/>
          <p:cNvGraphicFramePr/>
          <p:nvPr/>
        </p:nvGraphicFramePr>
        <p:xfrm>
          <a:off x="2186609" y="1073426"/>
          <a:ext cx="3000000" cy="3000000"/>
        </p:xfrm>
        <a:graphic>
          <a:graphicData uri="http://schemas.openxmlformats.org/drawingml/2006/table">
            <a:tbl>
              <a:tblPr bandRow="1" firstCol="1" firstRow="1">
                <a:noFill/>
                <a:tableStyleId>{9A5518C7-D5AE-4609-B8B0-A7F97EDB9C59}</a:tableStyleId>
              </a:tblPr>
              <a:tblGrid>
                <a:gridCol w="7100075"/>
                <a:gridCol w="6218375"/>
              </a:tblGrid>
              <a:tr h="587275">
                <a:tc gridSpan="2">
                  <a:txBody>
                    <a:bodyPr/>
                    <a:lstStyle/>
                    <a:p>
                      <a:pPr indent="0" lvl="0" marL="0" marR="0" rtl="0" algn="l">
                        <a:spcBef>
                          <a:spcPts val="0"/>
                        </a:spcBef>
                        <a:spcAft>
                          <a:spcPts val="0"/>
                        </a:spcAft>
                        <a:buNone/>
                      </a:pPr>
                      <a:r>
                        <a:rPr b="1" i="0" lang="en-US" sz="3600" u="none" cap="none" strike="noStrike">
                          <a:solidFill>
                            <a:srgbClr val="00B0F0"/>
                          </a:solidFill>
                          <a:latin typeface="Arial"/>
                          <a:ea typeface="Arial"/>
                          <a:cs typeface="Arial"/>
                          <a:sym typeface="Arial"/>
                        </a:rPr>
                        <a:t>Competency Domain: </a:t>
                      </a:r>
                      <a:endParaRPr b="1" i="0" sz="3600" u="none" cap="none" strike="noStrike">
                        <a:solidFill>
                          <a:srgbClr val="00B0F0"/>
                        </a:solidFill>
                        <a:latin typeface="Arial"/>
                        <a:ea typeface="Arial"/>
                        <a:cs typeface="Arial"/>
                        <a:sym typeface="Arial"/>
                      </a:endParaRPr>
                    </a:p>
                  </a:txBody>
                  <a:tcPr marT="228600" marB="228600" marR="457200" marL="45720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DDEAF6"/>
                    </a:solidFill>
                  </a:tcPr>
                </a:tc>
                <a:tc hMerge="1"/>
              </a:tr>
              <a:tr h="1496525">
                <a:tc>
                  <a:txBody>
                    <a:bodyPr/>
                    <a:lstStyle/>
                    <a:p>
                      <a:pPr indent="0" lvl="0" marL="0" marR="0" rtl="0" algn="l">
                        <a:spcBef>
                          <a:spcPts val="0"/>
                        </a:spcBef>
                        <a:spcAft>
                          <a:spcPts val="0"/>
                        </a:spcAft>
                        <a:buNone/>
                      </a:pPr>
                      <a:r>
                        <a:rPr lang="en-US" sz="2400" u="none" cap="none" strike="noStrike">
                          <a:solidFill>
                            <a:schemeClr val="dk1"/>
                          </a:solidFill>
                        </a:rPr>
                        <a:t>1. We see adolescent girls and or boys using competencies in this domain when…</a:t>
                      </a:r>
                      <a:endParaRPr sz="2400" u="none" cap="none" strike="noStrike">
                        <a:solidFill>
                          <a:schemeClr val="dk1"/>
                        </a:solidFill>
                        <a:latin typeface="Cambria"/>
                        <a:ea typeface="Cambria"/>
                        <a:cs typeface="Cambria"/>
                        <a:sym typeface="Cambria"/>
                      </a:endParaRPr>
                    </a:p>
                  </a:txBody>
                  <a:tcPr marT="228600" marB="228600" marR="457200" marL="45720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lang="en-US" sz="2400" u="none" cap="none" strike="noStrike">
                          <a:solidFill>
                            <a:schemeClr val="dk1"/>
                          </a:solidFill>
                        </a:rPr>
                        <a:t> </a:t>
                      </a:r>
                      <a:endParaRPr sz="2400" u="none" cap="none" strike="noStrike">
                        <a:solidFill>
                          <a:schemeClr val="dk1"/>
                        </a:solidFill>
                        <a:latin typeface="Cambria"/>
                        <a:ea typeface="Cambria"/>
                        <a:cs typeface="Cambria"/>
                        <a:sym typeface="Cambria"/>
                      </a:endParaRPr>
                    </a:p>
                  </a:txBody>
                  <a:tcPr marT="0" marB="0" marR="68575" marL="6857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2993050">
                <a:tc>
                  <a:txBody>
                    <a:bodyPr/>
                    <a:lstStyle/>
                    <a:p>
                      <a:pPr indent="0" lvl="0" marL="0" marR="0" rtl="0" algn="l">
                        <a:spcBef>
                          <a:spcPts val="0"/>
                        </a:spcBef>
                        <a:spcAft>
                          <a:spcPts val="0"/>
                        </a:spcAft>
                        <a:buNone/>
                      </a:pPr>
                      <a:r>
                        <a:rPr lang="en-US" sz="2400" u="none" cap="none" strike="noStrike">
                          <a:solidFill>
                            <a:schemeClr val="dk1"/>
                          </a:solidFill>
                        </a:rPr>
                        <a:t>2. If adolescent girls and boys have more opportunities to develop and use this competency, they can overcome challenges or take advantage of opportunities in their lives by…</a:t>
                      </a:r>
                      <a:endParaRPr sz="2400" u="none" cap="none" strike="noStrike">
                        <a:solidFill>
                          <a:schemeClr val="dk1"/>
                        </a:solidFill>
                        <a:latin typeface="Cambria"/>
                        <a:ea typeface="Cambria"/>
                        <a:cs typeface="Cambria"/>
                        <a:sym typeface="Cambria"/>
                      </a:endParaRPr>
                    </a:p>
                  </a:txBody>
                  <a:tcPr marT="228600" marB="228600" marR="457200" marL="45720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lang="en-US" sz="2400" u="none" cap="none" strike="noStrike">
                          <a:solidFill>
                            <a:schemeClr val="dk1"/>
                          </a:solidFill>
                        </a:rPr>
                        <a:t> </a:t>
                      </a:r>
                      <a:endParaRPr sz="2400" u="none" cap="none" strike="noStrike">
                        <a:solidFill>
                          <a:schemeClr val="dk1"/>
                        </a:solidFill>
                        <a:latin typeface="Cambria"/>
                        <a:ea typeface="Cambria"/>
                        <a:cs typeface="Cambria"/>
                        <a:sym typeface="Cambria"/>
                      </a:endParaRPr>
                    </a:p>
                  </a:txBody>
                  <a:tcPr marT="0" marB="0" marR="68575" marL="6857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1995375">
                <a:tc>
                  <a:txBody>
                    <a:bodyPr/>
                    <a:lstStyle/>
                    <a:p>
                      <a:pPr indent="0" lvl="0" marL="0" marR="0" rtl="0" algn="l">
                        <a:spcBef>
                          <a:spcPts val="0"/>
                        </a:spcBef>
                        <a:spcAft>
                          <a:spcPts val="0"/>
                        </a:spcAft>
                        <a:buNone/>
                      </a:pPr>
                      <a:r>
                        <a:rPr lang="en-US" sz="2400" u="none" cap="none" strike="noStrike">
                          <a:solidFill>
                            <a:schemeClr val="dk1"/>
                          </a:solidFill>
                        </a:rPr>
                        <a:t>3. If adolescent girls and boys fully develop and use this competency they can make positive changes in their lives by…</a:t>
                      </a:r>
                      <a:endParaRPr sz="2400" u="none" cap="none" strike="noStrike">
                        <a:solidFill>
                          <a:schemeClr val="dk1"/>
                        </a:solidFill>
                        <a:latin typeface="Cambria"/>
                        <a:ea typeface="Cambria"/>
                        <a:cs typeface="Cambria"/>
                        <a:sym typeface="Cambria"/>
                      </a:endParaRPr>
                    </a:p>
                  </a:txBody>
                  <a:tcPr marT="228600" marB="228600" marR="457200" marL="45720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lang="en-US" sz="2400" u="none" cap="none" strike="noStrike">
                          <a:solidFill>
                            <a:schemeClr val="dk1"/>
                          </a:solidFill>
                        </a:rPr>
                        <a:t> </a:t>
                      </a:r>
                      <a:endParaRPr sz="2400" u="none" cap="none" strike="noStrike">
                        <a:solidFill>
                          <a:schemeClr val="dk1"/>
                        </a:solidFill>
                        <a:latin typeface="Cambria"/>
                        <a:ea typeface="Cambria"/>
                        <a:cs typeface="Cambria"/>
                        <a:sym typeface="Cambria"/>
                      </a:endParaRPr>
                    </a:p>
                  </a:txBody>
                  <a:tcPr marT="0" marB="0" marR="68575" marL="6857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1995375">
                <a:tc>
                  <a:txBody>
                    <a:bodyPr/>
                    <a:lstStyle/>
                    <a:p>
                      <a:pPr indent="0" lvl="0" marL="0" marR="0" rtl="0" algn="l">
                        <a:spcBef>
                          <a:spcPts val="0"/>
                        </a:spcBef>
                        <a:spcAft>
                          <a:spcPts val="0"/>
                        </a:spcAft>
                        <a:buNone/>
                      </a:pPr>
                      <a:r>
                        <a:rPr lang="en-US" sz="2400" u="none" cap="none" strike="noStrike">
                          <a:solidFill>
                            <a:schemeClr val="dk1"/>
                          </a:solidFill>
                        </a:rPr>
                        <a:t>4. If adolescent girls and boys fully develop and use this competency they can make positive changes in their communities by…</a:t>
                      </a:r>
                      <a:endParaRPr sz="2400" u="none" cap="none" strike="noStrike">
                        <a:solidFill>
                          <a:schemeClr val="dk1"/>
                        </a:solidFill>
                        <a:latin typeface="Cambria"/>
                        <a:ea typeface="Cambria"/>
                        <a:cs typeface="Cambria"/>
                        <a:sym typeface="Cambria"/>
                      </a:endParaRPr>
                    </a:p>
                  </a:txBody>
                  <a:tcPr marT="228600" marB="228600" marR="457200" marL="45720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lang="en-US" sz="2400" u="none" cap="none" strike="noStrike">
                          <a:solidFill>
                            <a:schemeClr val="dk1"/>
                          </a:solidFill>
                        </a:rPr>
                        <a:t> </a:t>
                      </a:r>
                      <a:endParaRPr sz="2400" u="none" cap="none" strike="noStrike">
                        <a:solidFill>
                          <a:schemeClr val="dk1"/>
                        </a:solidFill>
                        <a:latin typeface="Cambria"/>
                        <a:ea typeface="Cambria"/>
                        <a:cs typeface="Cambria"/>
                        <a:sym typeface="Cambria"/>
                      </a:endParaRPr>
                    </a:p>
                  </a:txBody>
                  <a:tcPr marT="0" marB="0" marR="68575" marL="6857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descr="A close up of a logo&#10;&#10;Description automatically generated" id="240" name="Google Shape;240;p33"/>
          <p:cNvPicPr preferRelativeResize="0"/>
          <p:nvPr/>
        </p:nvPicPr>
        <p:blipFill rotWithShape="1">
          <a:blip r:embed="rId3">
            <a:alphaModFix/>
          </a:blip>
          <a:srcRect b="0" l="0" r="0" t="0"/>
          <a:stretch/>
        </p:blipFill>
        <p:spPr>
          <a:xfrm>
            <a:off x="-1908313" y="-386268"/>
            <a:ext cx="20196313" cy="13447166"/>
          </a:xfrm>
          <a:prstGeom prst="rect">
            <a:avLst/>
          </a:prstGeom>
          <a:noFill/>
          <a:ln>
            <a:noFill/>
          </a:ln>
        </p:spPr>
      </p:pic>
      <p:sp>
        <p:nvSpPr>
          <p:cNvPr id="241" name="Google Shape;241;p33"/>
          <p:cNvSpPr txBox="1"/>
          <p:nvPr/>
        </p:nvSpPr>
        <p:spPr>
          <a:xfrm>
            <a:off x="1868552" y="7156179"/>
            <a:ext cx="11966713" cy="2585323"/>
          </a:xfrm>
          <a:prstGeom prst="rect">
            <a:avLst/>
          </a:prstGeom>
          <a:noFill/>
          <a:ln>
            <a:noFill/>
          </a:ln>
        </p:spPr>
        <p:txBody>
          <a:bodyPr anchorCtr="0" anchor="t" bIns="45700" lIns="91425" spcFirstLastPara="1" rIns="91425" wrap="square" tIns="45700">
            <a:spAutoFit/>
          </a:bodyPr>
          <a:lstStyle/>
          <a:p>
            <a:pPr indent="-1031875" lvl="0" marL="1031875" marR="0" rtl="0" algn="l">
              <a:spcBef>
                <a:spcPts val="0"/>
              </a:spcBef>
              <a:spcAft>
                <a:spcPts val="0"/>
              </a:spcAft>
              <a:buNone/>
            </a:pPr>
            <a:r>
              <a:rPr b="1" lang="en-US" sz="5400">
                <a:solidFill>
                  <a:schemeClr val="lt1"/>
                </a:solidFill>
                <a:latin typeface="Arial"/>
                <a:ea typeface="Arial"/>
                <a:cs typeface="Arial"/>
                <a:sym typeface="Arial"/>
              </a:rPr>
              <a:t>1.4 Ten Key Approaches for working with and for adolescents</a:t>
            </a:r>
            <a:endParaRPr b="1" sz="5400">
              <a:solidFill>
                <a:schemeClr val="lt1"/>
              </a:solidFill>
              <a:latin typeface="Arial"/>
              <a:ea typeface="Arial"/>
              <a:cs typeface="Arial"/>
              <a:sym typeface="Arial"/>
            </a:endParaRPr>
          </a:p>
          <a:p>
            <a:pPr indent="0" lvl="0" marL="0" marR="0" rtl="0" algn="l">
              <a:spcBef>
                <a:spcPts val="0"/>
              </a:spcBef>
              <a:spcAft>
                <a:spcPts val="0"/>
              </a:spcAft>
              <a:buNone/>
            </a:pPr>
            <a:r>
              <a:t/>
            </a:r>
            <a:endParaRPr b="1" sz="5400">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4"/>
          <p:cNvSpPr txBox="1"/>
          <p:nvPr/>
        </p:nvSpPr>
        <p:spPr>
          <a:xfrm>
            <a:off x="2425148" y="1567699"/>
            <a:ext cx="13437704" cy="85561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dk1"/>
                </a:solidFill>
                <a:latin typeface="Calibri"/>
                <a:ea typeface="Calibri"/>
                <a:cs typeface="Calibri"/>
                <a:sym typeface="Calibri"/>
              </a:rPr>
              <a:t>The </a:t>
            </a:r>
            <a:r>
              <a:rPr b="1" lang="en-US" sz="4000">
                <a:solidFill>
                  <a:schemeClr val="dk1"/>
                </a:solidFill>
                <a:latin typeface="Calibri"/>
                <a:ea typeface="Calibri"/>
                <a:cs typeface="Calibri"/>
                <a:sym typeface="Calibri"/>
              </a:rPr>
              <a:t>Adolescent Kit for Expression and Innovation </a:t>
            </a:r>
            <a:r>
              <a:rPr lang="en-US" sz="4000">
                <a:solidFill>
                  <a:schemeClr val="dk1"/>
                </a:solidFill>
                <a:latin typeface="Calibri"/>
                <a:ea typeface="Calibri"/>
                <a:cs typeface="Calibri"/>
                <a:sym typeface="Calibri"/>
              </a:rPr>
              <a:t>supports facilitators, programme coordinators and adolescents in using ten Key Approaches for working with and for adolescents to develop and use the ten Key Competencies.</a:t>
            </a:r>
            <a:endParaRPr/>
          </a:p>
          <a:p>
            <a:pPr indent="0" lvl="0" marL="0" marR="0" rtl="0" algn="l">
              <a:spcBef>
                <a:spcPts val="1200"/>
              </a:spcBef>
              <a:spcAft>
                <a:spcPts val="0"/>
              </a:spcAft>
              <a:buNone/>
            </a:pPr>
            <a:r>
              <a:rPr lang="en-US" sz="4000">
                <a:solidFill>
                  <a:schemeClr val="dk1"/>
                </a:solidFill>
                <a:latin typeface="Calibri"/>
                <a:ea typeface="Calibri"/>
                <a:cs typeface="Calibri"/>
                <a:sym typeface="Calibri"/>
              </a:rPr>
              <a:t>The </a:t>
            </a:r>
            <a:r>
              <a:rPr b="1" lang="en-US" sz="4000">
                <a:solidFill>
                  <a:srgbClr val="00B0F0"/>
                </a:solidFill>
                <a:latin typeface="Calibri"/>
                <a:ea typeface="Calibri"/>
                <a:cs typeface="Calibri"/>
                <a:sym typeface="Calibri"/>
              </a:rPr>
              <a:t>Ten Key Approaches </a:t>
            </a:r>
            <a:r>
              <a:rPr lang="en-US" sz="4000">
                <a:solidFill>
                  <a:schemeClr val="dk1"/>
                </a:solidFill>
                <a:latin typeface="Calibri"/>
                <a:ea typeface="Calibri"/>
                <a:cs typeface="Calibri"/>
                <a:sym typeface="Calibri"/>
              </a:rPr>
              <a:t>bring together important methods, standards and principles from:</a:t>
            </a:r>
            <a:endParaRPr/>
          </a:p>
          <a:p>
            <a:pPr indent="0" lvl="0" marL="0" marR="0" rtl="0" algn="ctr">
              <a:spcBef>
                <a:spcPts val="1200"/>
              </a:spcBef>
              <a:spcAft>
                <a:spcPts val="0"/>
              </a:spcAft>
              <a:buNone/>
            </a:pPr>
            <a:r>
              <a:rPr b="1" lang="en-US" sz="4000">
                <a:solidFill>
                  <a:schemeClr val="dk1"/>
                </a:solidFill>
                <a:latin typeface="Calibri"/>
                <a:ea typeface="Calibri"/>
                <a:cs typeface="Calibri"/>
                <a:sym typeface="Calibri"/>
              </a:rPr>
              <a:t>Psychosocial support</a:t>
            </a:r>
            <a:endParaRPr/>
          </a:p>
          <a:p>
            <a:pPr indent="0" lvl="0" marL="0" marR="0" rtl="0" algn="ctr">
              <a:spcBef>
                <a:spcPts val="1200"/>
              </a:spcBef>
              <a:spcAft>
                <a:spcPts val="0"/>
              </a:spcAft>
              <a:buNone/>
            </a:pPr>
            <a:r>
              <a:rPr b="1" lang="en-US" sz="4000">
                <a:solidFill>
                  <a:schemeClr val="dk1"/>
                </a:solidFill>
                <a:latin typeface="Calibri"/>
                <a:ea typeface="Calibri"/>
                <a:cs typeface="Calibri"/>
                <a:sym typeface="Calibri"/>
              </a:rPr>
              <a:t>Life skills education</a:t>
            </a:r>
            <a:endParaRPr/>
          </a:p>
          <a:p>
            <a:pPr indent="0" lvl="0" marL="0" marR="0" rtl="0" algn="ctr">
              <a:spcBef>
                <a:spcPts val="1200"/>
              </a:spcBef>
              <a:spcAft>
                <a:spcPts val="0"/>
              </a:spcAft>
              <a:buNone/>
            </a:pPr>
            <a:r>
              <a:rPr b="1" lang="en-US" sz="4000">
                <a:solidFill>
                  <a:schemeClr val="dk1"/>
                </a:solidFill>
                <a:latin typeface="Calibri"/>
                <a:ea typeface="Calibri"/>
                <a:cs typeface="Calibri"/>
                <a:sym typeface="Calibri"/>
              </a:rPr>
              <a:t>Child/youth participation</a:t>
            </a:r>
            <a:endParaRPr/>
          </a:p>
          <a:p>
            <a:pPr indent="0" lvl="0" marL="0" marR="0" rtl="0" algn="ctr">
              <a:spcBef>
                <a:spcPts val="1200"/>
              </a:spcBef>
              <a:spcAft>
                <a:spcPts val="0"/>
              </a:spcAft>
              <a:buNone/>
            </a:pPr>
            <a:r>
              <a:rPr b="1" lang="en-US" sz="4000">
                <a:solidFill>
                  <a:schemeClr val="dk1"/>
                </a:solidFill>
                <a:latin typeface="Calibri"/>
                <a:ea typeface="Calibri"/>
                <a:cs typeface="Calibri"/>
                <a:sym typeface="Calibri"/>
              </a:rPr>
              <a:t>Equity</a:t>
            </a:r>
            <a:endParaRPr/>
          </a:p>
          <a:p>
            <a:pPr indent="0" lvl="0" marL="0" marR="0" rtl="0" algn="ctr">
              <a:spcBef>
                <a:spcPts val="1200"/>
              </a:spcBef>
              <a:spcAft>
                <a:spcPts val="0"/>
              </a:spcAft>
              <a:buNone/>
            </a:pPr>
            <a:r>
              <a:rPr b="1" lang="en-US" sz="4000">
                <a:solidFill>
                  <a:schemeClr val="dk1"/>
                </a:solidFill>
                <a:latin typeface="Calibri"/>
                <a:ea typeface="Calibri"/>
                <a:cs typeface="Calibri"/>
                <a:sym typeface="Calibri"/>
              </a:rPr>
              <a:t>Conflict sensitivity and peacebuilding</a:t>
            </a:r>
            <a:endParaRPr/>
          </a:p>
          <a:p>
            <a:pPr indent="0" lvl="0" marL="0" marR="0" rtl="0" algn="ctr">
              <a:spcBef>
                <a:spcPts val="1200"/>
              </a:spcBef>
              <a:spcAft>
                <a:spcPts val="0"/>
              </a:spcAft>
              <a:buNone/>
            </a:pPr>
            <a:r>
              <a:rPr b="1" lang="en-US" sz="4000">
                <a:solidFill>
                  <a:schemeClr val="dk1"/>
                </a:solidFill>
                <a:latin typeface="Calibri"/>
                <a:ea typeface="Calibri"/>
                <a:cs typeface="Calibri"/>
                <a:sym typeface="Calibri"/>
              </a:rPr>
              <a:t>Human rights-based approaches to programming</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descr="A screenshot of a cell phone&#10;&#10;Description automatically generated" id="253" name="Google Shape;253;p35"/>
          <p:cNvPicPr preferRelativeResize="0"/>
          <p:nvPr/>
        </p:nvPicPr>
        <p:blipFill rotWithShape="1">
          <a:blip r:embed="rId3">
            <a:alphaModFix/>
          </a:blip>
          <a:srcRect b="0" l="0" r="0" t="0"/>
          <a:stretch/>
        </p:blipFill>
        <p:spPr>
          <a:xfrm>
            <a:off x="3777707" y="1522907"/>
            <a:ext cx="7772400" cy="5277810"/>
          </a:xfrm>
          <a:prstGeom prst="rect">
            <a:avLst/>
          </a:prstGeom>
          <a:noFill/>
          <a:ln>
            <a:noFill/>
          </a:ln>
        </p:spPr>
      </p:pic>
      <p:pic>
        <p:nvPicPr>
          <p:cNvPr descr="A screenshot of a cell phone&#10;&#10;Description automatically generated" id="254" name="Google Shape;254;p35"/>
          <p:cNvPicPr preferRelativeResize="0"/>
          <p:nvPr/>
        </p:nvPicPr>
        <p:blipFill rotWithShape="1">
          <a:blip r:embed="rId4">
            <a:alphaModFix/>
          </a:blip>
          <a:srcRect b="0" l="0" r="0" t="0"/>
          <a:stretch/>
        </p:blipFill>
        <p:spPr>
          <a:xfrm>
            <a:off x="4154980" y="6582865"/>
            <a:ext cx="7772400" cy="3741501"/>
          </a:xfrm>
          <a:prstGeom prst="rect">
            <a:avLst/>
          </a:prstGeom>
          <a:noFill/>
          <a:ln>
            <a:noFill/>
          </a:ln>
        </p:spPr>
      </p:pic>
      <p:pic>
        <p:nvPicPr>
          <p:cNvPr descr="A screenshot of a cell phone&#10;&#10;Description automatically generated" id="255" name="Google Shape;255;p35"/>
          <p:cNvPicPr preferRelativeResize="0"/>
          <p:nvPr/>
        </p:nvPicPr>
        <p:blipFill rotWithShape="1">
          <a:blip r:embed="rId5">
            <a:alphaModFix/>
          </a:blip>
          <a:srcRect b="0" l="0" r="0" t="0"/>
          <a:stretch/>
        </p:blipFill>
        <p:spPr>
          <a:xfrm>
            <a:off x="10913166" y="1959121"/>
            <a:ext cx="7772400" cy="4671709"/>
          </a:xfrm>
          <a:prstGeom prst="rect">
            <a:avLst/>
          </a:prstGeom>
          <a:noFill/>
          <a:ln>
            <a:noFill/>
          </a:ln>
        </p:spPr>
      </p:pic>
      <p:pic>
        <p:nvPicPr>
          <p:cNvPr descr="A screenshot of a cell phone&#10;&#10;Description automatically generated" id="256" name="Google Shape;256;p35"/>
          <p:cNvPicPr preferRelativeResize="0"/>
          <p:nvPr/>
        </p:nvPicPr>
        <p:blipFill rotWithShape="1">
          <a:blip r:embed="rId6">
            <a:alphaModFix/>
          </a:blip>
          <a:srcRect b="0" l="0" r="0" t="0"/>
          <a:stretch/>
        </p:blipFill>
        <p:spPr>
          <a:xfrm>
            <a:off x="10535893" y="6678788"/>
            <a:ext cx="7772400" cy="3117273"/>
          </a:xfrm>
          <a:prstGeom prst="rect">
            <a:avLst/>
          </a:prstGeom>
          <a:noFill/>
          <a:ln>
            <a:noFill/>
          </a:ln>
        </p:spPr>
      </p:pic>
      <p:sp>
        <p:nvSpPr>
          <p:cNvPr id="257" name="Google Shape;257;p35"/>
          <p:cNvSpPr txBox="1"/>
          <p:nvPr/>
        </p:nvSpPr>
        <p:spPr>
          <a:xfrm>
            <a:off x="809535" y="6820854"/>
            <a:ext cx="3643201" cy="37856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00B0F0"/>
                </a:solidFill>
                <a:latin typeface="Arial"/>
                <a:ea typeface="Arial"/>
                <a:cs typeface="Arial"/>
                <a:sym typeface="Arial"/>
              </a:rPr>
              <a:t>The Ten Key Approaches for working with and for adolescents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6"/>
          <p:cNvSpPr txBox="1"/>
          <p:nvPr/>
        </p:nvSpPr>
        <p:spPr>
          <a:xfrm>
            <a:off x="1113180" y="795127"/>
            <a:ext cx="14073809" cy="102368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00B0F0"/>
                </a:solidFill>
                <a:latin typeface="Arial"/>
                <a:ea typeface="Arial"/>
                <a:cs typeface="Arial"/>
                <a:sym typeface="Arial"/>
              </a:rPr>
              <a:t>Key understandings: </a:t>
            </a:r>
            <a:endParaRPr/>
          </a:p>
          <a:p>
            <a:pPr indent="0" lvl="0" marL="0" marR="0" rtl="0" algn="l">
              <a:spcBef>
                <a:spcPts val="0"/>
              </a:spcBef>
              <a:spcAft>
                <a:spcPts val="0"/>
              </a:spcAft>
              <a:buNone/>
            </a:pPr>
            <a:r>
              <a:rPr lang="en-US" sz="2507">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US" sz="3600">
                <a:solidFill>
                  <a:schemeClr val="dk1"/>
                </a:solidFill>
                <a:latin typeface="Calibri"/>
                <a:ea typeface="Calibri"/>
                <a:cs typeface="Calibri"/>
                <a:sym typeface="Calibri"/>
              </a:rPr>
              <a:t>Using </a:t>
            </a:r>
            <a:r>
              <a:rPr b="1" lang="en-US" sz="3600">
                <a:solidFill>
                  <a:schemeClr val="dk1"/>
                </a:solidFill>
                <a:latin typeface="Calibri"/>
                <a:ea typeface="Calibri"/>
                <a:cs typeface="Calibri"/>
                <a:sym typeface="Calibri"/>
              </a:rPr>
              <a:t>Ten Key Approaches </a:t>
            </a:r>
            <a:r>
              <a:rPr lang="en-US" sz="3600">
                <a:solidFill>
                  <a:schemeClr val="dk1"/>
                </a:solidFill>
                <a:latin typeface="Calibri"/>
                <a:ea typeface="Calibri"/>
                <a:cs typeface="Calibri"/>
                <a:sym typeface="Calibri"/>
              </a:rPr>
              <a:t>is </a:t>
            </a:r>
            <a:r>
              <a:rPr lang="en-US" sz="3600" u="sng">
                <a:solidFill>
                  <a:schemeClr val="dk1"/>
                </a:solidFill>
                <a:latin typeface="Calibri"/>
                <a:ea typeface="Calibri"/>
                <a:cs typeface="Calibri"/>
                <a:sym typeface="Calibri"/>
              </a:rPr>
              <a:t>essential</a:t>
            </a:r>
            <a:r>
              <a:rPr lang="en-US" sz="3600">
                <a:solidFill>
                  <a:schemeClr val="dk1"/>
                </a:solidFill>
                <a:latin typeface="Calibri"/>
                <a:ea typeface="Calibri"/>
                <a:cs typeface="Calibri"/>
                <a:sym typeface="Calibri"/>
              </a:rPr>
              <a:t> to supporting adolescents in developing and using the Ten Key Competencies. </a:t>
            </a:r>
            <a:endParaRPr/>
          </a:p>
          <a:p>
            <a:pPr indent="0" lvl="0" marL="0" marR="0" rtl="0" algn="l">
              <a:spcBef>
                <a:spcPts val="0"/>
              </a:spcBef>
              <a:spcAft>
                <a:spcPts val="0"/>
              </a:spcAft>
              <a:buNone/>
            </a:pPr>
            <a:r>
              <a:rPr lang="en-US" sz="36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US" sz="3600">
                <a:solidFill>
                  <a:schemeClr val="dk1"/>
                </a:solidFill>
                <a:latin typeface="Calibri"/>
                <a:ea typeface="Calibri"/>
                <a:cs typeface="Calibri"/>
                <a:sym typeface="Calibri"/>
              </a:rPr>
              <a:t>If facilitators, programme coordinators, and everyone else working with and for adolescents put these approaches into practice, our programmes are most likely to be effective in supporting adolescents’ development and use of the ten Key Competencies.</a:t>
            </a:r>
            <a:endParaRPr/>
          </a:p>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a:p>
            <a:pPr indent="0" lvl="0" marL="0" marR="0" rtl="0" algn="l">
              <a:spcBef>
                <a:spcPts val="0"/>
              </a:spcBef>
              <a:spcAft>
                <a:spcPts val="0"/>
              </a:spcAft>
              <a:buNone/>
            </a:pPr>
            <a:r>
              <a:rPr lang="en-US" sz="3600">
                <a:solidFill>
                  <a:schemeClr val="dk1"/>
                </a:solidFill>
                <a:latin typeface="Calibri"/>
                <a:ea typeface="Calibri"/>
                <a:cs typeface="Calibri"/>
                <a:sym typeface="Calibri"/>
              </a:rPr>
              <a:t>These </a:t>
            </a:r>
            <a:r>
              <a:rPr b="1" lang="en-US" sz="3600">
                <a:solidFill>
                  <a:schemeClr val="dk1"/>
                </a:solidFill>
                <a:latin typeface="Calibri"/>
                <a:ea typeface="Calibri"/>
                <a:cs typeface="Calibri"/>
                <a:sym typeface="Calibri"/>
              </a:rPr>
              <a:t>Ten Key Approaches </a:t>
            </a:r>
            <a:r>
              <a:rPr lang="en-US" sz="3600">
                <a:solidFill>
                  <a:schemeClr val="dk1"/>
                </a:solidFill>
                <a:latin typeface="Calibri"/>
                <a:ea typeface="Calibri"/>
                <a:cs typeface="Calibri"/>
                <a:sym typeface="Calibri"/>
              </a:rPr>
              <a:t>reflect UNICEF’s </a:t>
            </a:r>
            <a:r>
              <a:rPr lang="en-US" sz="3600" u="sng">
                <a:solidFill>
                  <a:schemeClr val="dk1"/>
                </a:solidFill>
                <a:latin typeface="Calibri"/>
                <a:ea typeface="Calibri"/>
                <a:cs typeface="Calibri"/>
                <a:sym typeface="Calibri"/>
              </a:rPr>
              <a:t>core principles and standards</a:t>
            </a:r>
            <a:r>
              <a:rPr lang="en-US" sz="3600">
                <a:solidFill>
                  <a:schemeClr val="dk1"/>
                </a:solidFill>
                <a:latin typeface="Calibri"/>
                <a:ea typeface="Calibri"/>
                <a:cs typeface="Calibri"/>
                <a:sym typeface="Calibri"/>
              </a:rPr>
              <a:t>.</a:t>
            </a:r>
            <a:endParaRPr/>
          </a:p>
          <a:p>
            <a:pPr indent="0" lvl="0" marL="0" marR="0" rtl="0" algn="l">
              <a:spcBef>
                <a:spcPts val="0"/>
              </a:spcBef>
              <a:spcAft>
                <a:spcPts val="0"/>
              </a:spcAft>
              <a:buNone/>
            </a:pPr>
            <a:r>
              <a:rPr lang="en-US" sz="36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US" sz="3600">
                <a:solidFill>
                  <a:schemeClr val="dk1"/>
                </a:solidFill>
                <a:latin typeface="Calibri"/>
                <a:ea typeface="Calibri"/>
                <a:cs typeface="Calibri"/>
                <a:sym typeface="Calibri"/>
              </a:rPr>
              <a:t>Using these </a:t>
            </a:r>
            <a:r>
              <a:rPr b="1" lang="en-US" sz="3600">
                <a:solidFill>
                  <a:schemeClr val="dk1"/>
                </a:solidFill>
                <a:latin typeface="Calibri"/>
                <a:ea typeface="Calibri"/>
                <a:cs typeface="Calibri"/>
                <a:sym typeface="Calibri"/>
              </a:rPr>
              <a:t>Ten Key Approaches </a:t>
            </a:r>
            <a:r>
              <a:rPr lang="en-US" sz="3600">
                <a:solidFill>
                  <a:schemeClr val="dk1"/>
                </a:solidFill>
                <a:latin typeface="Calibri"/>
                <a:ea typeface="Calibri"/>
                <a:cs typeface="Calibri"/>
                <a:sym typeface="Calibri"/>
              </a:rPr>
              <a:t>almost always requires doing some things differently from our usual ways. It requires that we take time for practice and support each other. </a:t>
            </a:r>
            <a:endParaRPr/>
          </a:p>
          <a:p>
            <a:pPr indent="0" lvl="0" marL="0" marR="0" rtl="0" algn="l">
              <a:spcBef>
                <a:spcPts val="0"/>
              </a:spcBef>
              <a:spcAft>
                <a:spcPts val="0"/>
              </a:spcAft>
              <a:buNone/>
            </a:pPr>
            <a:r>
              <a:rPr b="1" lang="en-US" sz="2507">
                <a:solidFill>
                  <a:schemeClr val="dk1"/>
                </a:solidFill>
                <a:latin typeface="Calibri"/>
                <a:ea typeface="Calibri"/>
                <a:cs typeface="Calibri"/>
                <a:sym typeface="Calibri"/>
              </a:rPr>
              <a:t> </a:t>
            </a:r>
            <a:endParaRPr/>
          </a:p>
          <a:p>
            <a:pPr indent="0" lvl="0" marL="0" marR="0" rtl="0" algn="ctr">
              <a:spcBef>
                <a:spcPts val="0"/>
              </a:spcBef>
              <a:spcAft>
                <a:spcPts val="0"/>
              </a:spcAft>
              <a:buNone/>
            </a:pPr>
            <a:r>
              <a:rPr b="1" i="1" lang="en-US" sz="3600">
                <a:solidFill>
                  <a:srgbClr val="00B0F0"/>
                </a:solidFill>
                <a:latin typeface="Arial"/>
                <a:ea typeface="Arial"/>
                <a:cs typeface="Arial"/>
                <a:sym typeface="Arial"/>
              </a:rPr>
              <a:t>How we work with and for adolescents is fundamental to what we achieve with and for adolescents.</a:t>
            </a:r>
            <a:endParaRPr/>
          </a:p>
          <a:p>
            <a:pPr indent="0" lvl="0" marL="0" marR="0" rtl="0" algn="l">
              <a:spcBef>
                <a:spcPts val="0"/>
              </a:spcBef>
              <a:spcAft>
                <a:spcPts val="0"/>
              </a:spcAft>
              <a:buNone/>
            </a:pPr>
            <a:r>
              <a:t/>
            </a:r>
            <a:endParaRPr sz="2507">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descr="A screenshot of a cell phone&#10;&#10;Description automatically generated" id="269" name="Google Shape;269;p37"/>
          <p:cNvPicPr preferRelativeResize="0"/>
          <p:nvPr/>
        </p:nvPicPr>
        <p:blipFill rotWithShape="1">
          <a:blip r:embed="rId3">
            <a:alphaModFix/>
          </a:blip>
          <a:srcRect b="0" l="0" r="0" t="0"/>
          <a:stretch/>
        </p:blipFill>
        <p:spPr>
          <a:xfrm>
            <a:off x="1392311" y="1522907"/>
            <a:ext cx="7772400" cy="5277810"/>
          </a:xfrm>
          <a:prstGeom prst="rect">
            <a:avLst/>
          </a:prstGeom>
          <a:noFill/>
          <a:ln>
            <a:noFill/>
          </a:ln>
        </p:spPr>
      </p:pic>
      <p:pic>
        <p:nvPicPr>
          <p:cNvPr descr="A screenshot of a cell phone&#10;&#10;Description automatically generated" id="270" name="Google Shape;270;p37"/>
          <p:cNvPicPr preferRelativeResize="0"/>
          <p:nvPr/>
        </p:nvPicPr>
        <p:blipFill rotWithShape="1">
          <a:blip r:embed="rId4">
            <a:alphaModFix/>
          </a:blip>
          <a:srcRect b="0" l="0" r="0" t="0"/>
          <a:stretch/>
        </p:blipFill>
        <p:spPr>
          <a:xfrm>
            <a:off x="1769584" y="6582865"/>
            <a:ext cx="7772400" cy="3741501"/>
          </a:xfrm>
          <a:prstGeom prst="rect">
            <a:avLst/>
          </a:prstGeom>
          <a:noFill/>
          <a:ln>
            <a:noFill/>
          </a:ln>
        </p:spPr>
      </p:pic>
      <p:pic>
        <p:nvPicPr>
          <p:cNvPr descr="A screenshot of a cell phone&#10;&#10;Description automatically generated" id="271" name="Google Shape;271;p37"/>
          <p:cNvPicPr preferRelativeResize="0"/>
          <p:nvPr/>
        </p:nvPicPr>
        <p:blipFill rotWithShape="1">
          <a:blip r:embed="rId5">
            <a:alphaModFix/>
          </a:blip>
          <a:srcRect b="0" l="0" r="0" t="0"/>
          <a:stretch/>
        </p:blipFill>
        <p:spPr>
          <a:xfrm>
            <a:off x="8527770" y="1959121"/>
            <a:ext cx="7772400" cy="4671709"/>
          </a:xfrm>
          <a:prstGeom prst="rect">
            <a:avLst/>
          </a:prstGeom>
          <a:noFill/>
          <a:ln>
            <a:noFill/>
          </a:ln>
        </p:spPr>
      </p:pic>
      <p:pic>
        <p:nvPicPr>
          <p:cNvPr descr="A screenshot of a cell phone&#10;&#10;Description automatically generated" id="272" name="Google Shape;272;p37"/>
          <p:cNvPicPr preferRelativeResize="0"/>
          <p:nvPr/>
        </p:nvPicPr>
        <p:blipFill rotWithShape="1">
          <a:blip r:embed="rId6">
            <a:alphaModFix/>
          </a:blip>
          <a:srcRect b="0" l="0" r="0" t="0"/>
          <a:stretch/>
        </p:blipFill>
        <p:spPr>
          <a:xfrm>
            <a:off x="8150497" y="6678788"/>
            <a:ext cx="7772400" cy="3117273"/>
          </a:xfrm>
          <a:prstGeom prst="rect">
            <a:avLst/>
          </a:prstGeom>
          <a:noFill/>
          <a:ln>
            <a:noFill/>
          </a:ln>
        </p:spPr>
      </p:pic>
      <p:sp>
        <p:nvSpPr>
          <p:cNvPr id="273" name="Google Shape;273;p37"/>
          <p:cNvSpPr txBox="1"/>
          <p:nvPr/>
        </p:nvSpPr>
        <p:spPr>
          <a:xfrm>
            <a:off x="3232449" y="4071361"/>
            <a:ext cx="11358196" cy="3416320"/>
          </a:xfrm>
          <a:prstGeom prst="rect">
            <a:avLst/>
          </a:prstGeom>
          <a:solidFill>
            <a:srgbClr val="F2F2F2"/>
          </a:solidFill>
          <a:ln cap="flat" cmpd="sng" w="50800">
            <a:solidFill>
              <a:schemeClr val="dk1"/>
            </a:solidFill>
            <a:prstDash val="solid"/>
            <a:round/>
            <a:headEnd len="sm" w="sm" type="none"/>
            <a:tailEnd len="sm" w="sm" type="none"/>
          </a:ln>
        </p:spPr>
        <p:txBody>
          <a:bodyPr anchorCtr="0" anchor="t" bIns="457200" lIns="457200" spcFirstLastPara="1" rIns="457200" wrap="square" tIns="457200">
            <a:spAutoFit/>
          </a:bodyPr>
          <a:lstStyle/>
          <a:p>
            <a:pPr indent="0" lvl="0" marL="0" marR="0" rtl="0" algn="l">
              <a:spcBef>
                <a:spcPts val="0"/>
              </a:spcBef>
              <a:spcAft>
                <a:spcPts val="0"/>
              </a:spcAft>
              <a:buNone/>
            </a:pPr>
            <a:r>
              <a:rPr lang="en-US" sz="3600">
                <a:solidFill>
                  <a:schemeClr val="dk1"/>
                </a:solidFill>
                <a:latin typeface="Calibri"/>
                <a:ea typeface="Calibri"/>
                <a:cs typeface="Calibri"/>
                <a:sym typeface="Calibri"/>
              </a:rPr>
              <a:t> </a:t>
            </a:r>
            <a:r>
              <a:rPr b="1" lang="en-US" sz="3600">
                <a:solidFill>
                  <a:srgbClr val="00B0F0"/>
                </a:solidFill>
                <a:latin typeface="Arial"/>
                <a:ea typeface="Arial"/>
                <a:cs typeface="Arial"/>
                <a:sym typeface="Arial"/>
              </a:rPr>
              <a:t>Group Work:</a:t>
            </a:r>
            <a:endParaRPr/>
          </a:p>
          <a:p>
            <a:pPr indent="0" lvl="0" marL="436563" marR="0" rtl="0" algn="l">
              <a:spcBef>
                <a:spcPts val="1200"/>
              </a:spcBef>
              <a:spcAft>
                <a:spcPts val="0"/>
              </a:spcAft>
              <a:buNone/>
            </a:pPr>
            <a:r>
              <a:rPr lang="en-US" sz="2400">
                <a:solidFill>
                  <a:schemeClr val="dk1"/>
                </a:solidFill>
                <a:latin typeface="Calibri"/>
                <a:ea typeface="Calibri"/>
                <a:cs typeface="Calibri"/>
                <a:sym typeface="Calibri"/>
              </a:rPr>
              <a:t>Focus on one of the Ten Key Approaches. Write a list of “do’s” and “don’ts” for how facilitators should put this approach into practice.</a:t>
            </a:r>
            <a:endParaRPr/>
          </a:p>
          <a:p>
            <a:pPr indent="0" lvl="1" marL="1073363" marR="0" rtl="0" algn="l">
              <a:spcBef>
                <a:spcPts val="1200"/>
              </a:spcBef>
              <a:spcAft>
                <a:spcPts val="0"/>
              </a:spcAft>
              <a:buNone/>
            </a:pPr>
            <a:r>
              <a:rPr b="1" i="0" lang="en-US" sz="2400" u="none" cap="none" strike="noStrike">
                <a:solidFill>
                  <a:schemeClr val="dk1"/>
                </a:solidFill>
                <a:latin typeface="Calibri"/>
                <a:ea typeface="Calibri"/>
                <a:cs typeface="Calibri"/>
                <a:sym typeface="Calibri"/>
              </a:rPr>
              <a:t>Do’s: </a:t>
            </a:r>
            <a:r>
              <a:rPr b="0" i="0" lang="en-US" sz="2400" u="none" cap="none" strike="noStrike">
                <a:solidFill>
                  <a:schemeClr val="dk1"/>
                </a:solidFill>
                <a:latin typeface="Calibri"/>
                <a:ea typeface="Calibri"/>
                <a:cs typeface="Calibri"/>
                <a:sym typeface="Calibri"/>
              </a:rPr>
              <a:t>When using this approach, facilitators should always…</a:t>
            </a:r>
            <a:endParaRPr/>
          </a:p>
          <a:p>
            <a:pPr indent="0" lvl="1" marL="1073363" marR="0" rtl="0" algn="l">
              <a:spcBef>
                <a:spcPts val="1200"/>
              </a:spcBef>
              <a:spcAft>
                <a:spcPts val="0"/>
              </a:spcAft>
              <a:buNone/>
            </a:pPr>
            <a:r>
              <a:rPr b="1" i="0" lang="en-US" sz="2400" u="none" cap="none" strike="noStrike">
                <a:solidFill>
                  <a:schemeClr val="dk1"/>
                </a:solidFill>
                <a:latin typeface="Calibri"/>
                <a:ea typeface="Calibri"/>
                <a:cs typeface="Calibri"/>
                <a:sym typeface="Calibri"/>
              </a:rPr>
              <a:t>Don’t’s: </a:t>
            </a:r>
            <a:r>
              <a:rPr b="0" i="0" lang="en-US" sz="2400" u="none" cap="none" strike="noStrike">
                <a:solidFill>
                  <a:schemeClr val="dk1"/>
                </a:solidFill>
                <a:latin typeface="Calibri"/>
                <a:ea typeface="Calibri"/>
                <a:cs typeface="Calibri"/>
                <a:sym typeface="Calibri"/>
              </a:rPr>
              <a:t>When using this approach facilitators should never…</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descr="A screenshot of a cell phone&#10;&#10;Description automatically generated" id="279" name="Google Shape;279;p38"/>
          <p:cNvPicPr preferRelativeResize="0"/>
          <p:nvPr/>
        </p:nvPicPr>
        <p:blipFill rotWithShape="1">
          <a:blip r:embed="rId3">
            <a:alphaModFix/>
          </a:blip>
          <a:srcRect b="0" l="0" r="0" t="0"/>
          <a:stretch/>
        </p:blipFill>
        <p:spPr>
          <a:xfrm>
            <a:off x="1392311" y="1522907"/>
            <a:ext cx="7772400" cy="5277810"/>
          </a:xfrm>
          <a:prstGeom prst="rect">
            <a:avLst/>
          </a:prstGeom>
          <a:noFill/>
          <a:ln>
            <a:noFill/>
          </a:ln>
        </p:spPr>
      </p:pic>
      <p:pic>
        <p:nvPicPr>
          <p:cNvPr descr="A screenshot of a cell phone&#10;&#10;Description automatically generated" id="280" name="Google Shape;280;p38"/>
          <p:cNvPicPr preferRelativeResize="0"/>
          <p:nvPr/>
        </p:nvPicPr>
        <p:blipFill rotWithShape="1">
          <a:blip r:embed="rId4">
            <a:alphaModFix/>
          </a:blip>
          <a:srcRect b="0" l="0" r="0" t="0"/>
          <a:stretch/>
        </p:blipFill>
        <p:spPr>
          <a:xfrm>
            <a:off x="1769584" y="6582865"/>
            <a:ext cx="7772400" cy="3741501"/>
          </a:xfrm>
          <a:prstGeom prst="rect">
            <a:avLst/>
          </a:prstGeom>
          <a:noFill/>
          <a:ln>
            <a:noFill/>
          </a:ln>
        </p:spPr>
      </p:pic>
      <p:pic>
        <p:nvPicPr>
          <p:cNvPr descr="A screenshot of a cell phone&#10;&#10;Description automatically generated" id="281" name="Google Shape;281;p38"/>
          <p:cNvPicPr preferRelativeResize="0"/>
          <p:nvPr/>
        </p:nvPicPr>
        <p:blipFill rotWithShape="1">
          <a:blip r:embed="rId5">
            <a:alphaModFix/>
          </a:blip>
          <a:srcRect b="0" l="0" r="0" t="0"/>
          <a:stretch/>
        </p:blipFill>
        <p:spPr>
          <a:xfrm>
            <a:off x="8527770" y="1959121"/>
            <a:ext cx="7772400" cy="4671709"/>
          </a:xfrm>
          <a:prstGeom prst="rect">
            <a:avLst/>
          </a:prstGeom>
          <a:noFill/>
          <a:ln>
            <a:noFill/>
          </a:ln>
        </p:spPr>
      </p:pic>
      <p:pic>
        <p:nvPicPr>
          <p:cNvPr descr="A screenshot of a cell phone&#10;&#10;Description automatically generated" id="282" name="Google Shape;282;p38"/>
          <p:cNvPicPr preferRelativeResize="0"/>
          <p:nvPr/>
        </p:nvPicPr>
        <p:blipFill rotWithShape="1">
          <a:blip r:embed="rId6">
            <a:alphaModFix/>
          </a:blip>
          <a:srcRect b="0" l="0" r="0" t="0"/>
          <a:stretch/>
        </p:blipFill>
        <p:spPr>
          <a:xfrm>
            <a:off x="8150497" y="6678788"/>
            <a:ext cx="7772400" cy="3117273"/>
          </a:xfrm>
          <a:prstGeom prst="rect">
            <a:avLst/>
          </a:prstGeom>
          <a:noFill/>
          <a:ln>
            <a:noFill/>
          </a:ln>
        </p:spPr>
      </p:pic>
      <p:sp>
        <p:nvSpPr>
          <p:cNvPr id="283" name="Google Shape;283;p38"/>
          <p:cNvSpPr txBox="1"/>
          <p:nvPr/>
        </p:nvSpPr>
        <p:spPr>
          <a:xfrm>
            <a:off x="3101009" y="2226365"/>
            <a:ext cx="11688417" cy="12497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507">
              <a:solidFill>
                <a:schemeClr val="dk1"/>
              </a:solidFill>
              <a:latin typeface="Calibri"/>
              <a:ea typeface="Calibri"/>
              <a:cs typeface="Calibri"/>
              <a:sym typeface="Calibri"/>
            </a:endParaRPr>
          </a:p>
          <a:p>
            <a:pPr indent="0" lvl="0" marL="0" marR="0" rtl="0" algn="l">
              <a:spcBef>
                <a:spcPts val="0"/>
              </a:spcBef>
              <a:spcAft>
                <a:spcPts val="0"/>
              </a:spcAft>
              <a:buNone/>
            </a:pPr>
            <a:r>
              <a:rPr b="1" lang="en-US" sz="2507">
                <a:solidFill>
                  <a:schemeClr val="dk1"/>
                </a:solidFill>
                <a:latin typeface="Calibri"/>
                <a:ea typeface="Calibri"/>
                <a:cs typeface="Calibri"/>
                <a:sym typeface="Calibri"/>
              </a:rPr>
              <a:t> </a:t>
            </a:r>
            <a:endParaRPr sz="2507">
              <a:solidFill>
                <a:schemeClr val="dk1"/>
              </a:solidFill>
              <a:latin typeface="Calibri"/>
              <a:ea typeface="Calibri"/>
              <a:cs typeface="Calibri"/>
              <a:sym typeface="Calibri"/>
            </a:endParaRPr>
          </a:p>
          <a:p>
            <a:pPr indent="0" lvl="0" marL="0" marR="0" rtl="0" algn="l">
              <a:spcBef>
                <a:spcPts val="0"/>
              </a:spcBef>
              <a:spcAft>
                <a:spcPts val="0"/>
              </a:spcAft>
              <a:buNone/>
            </a:pPr>
            <a:r>
              <a:t/>
            </a:r>
            <a:endParaRPr sz="2507">
              <a:solidFill>
                <a:schemeClr val="dk1"/>
              </a:solidFill>
              <a:latin typeface="Calibri"/>
              <a:ea typeface="Calibri"/>
              <a:cs typeface="Calibri"/>
              <a:sym typeface="Calibri"/>
            </a:endParaRPr>
          </a:p>
        </p:txBody>
      </p:sp>
      <p:sp>
        <p:nvSpPr>
          <p:cNvPr id="284" name="Google Shape;284;p38"/>
          <p:cNvSpPr txBox="1"/>
          <p:nvPr/>
        </p:nvSpPr>
        <p:spPr>
          <a:xfrm>
            <a:off x="3464902" y="3422065"/>
            <a:ext cx="11358196" cy="4585871"/>
          </a:xfrm>
          <a:prstGeom prst="rect">
            <a:avLst/>
          </a:prstGeom>
          <a:solidFill>
            <a:srgbClr val="F2F2F2"/>
          </a:solidFill>
          <a:ln cap="flat" cmpd="sng" w="50800">
            <a:solidFill>
              <a:schemeClr val="dk1"/>
            </a:solidFill>
            <a:prstDash val="solid"/>
            <a:round/>
            <a:headEnd len="sm" w="sm" type="none"/>
            <a:tailEnd len="sm" w="sm" type="none"/>
          </a:ln>
        </p:spPr>
        <p:txBody>
          <a:bodyPr anchorCtr="0" anchor="t" bIns="457200" lIns="457200" spcFirstLastPara="1" rIns="457200" wrap="square" tIns="457200">
            <a:spAutoFit/>
          </a:bodyPr>
          <a:lstStyle/>
          <a:p>
            <a:pPr indent="0" lvl="0" marL="0" marR="0" rtl="0" algn="l">
              <a:spcBef>
                <a:spcPts val="0"/>
              </a:spcBef>
              <a:spcAft>
                <a:spcPts val="0"/>
              </a:spcAft>
              <a:buNone/>
            </a:pPr>
            <a:r>
              <a:rPr b="1" lang="en-US" sz="3600">
                <a:solidFill>
                  <a:srgbClr val="00B0F0"/>
                </a:solidFill>
                <a:latin typeface="Arial"/>
                <a:ea typeface="Arial"/>
                <a:cs typeface="Arial"/>
                <a:sym typeface="Arial"/>
              </a:rPr>
              <a:t>Group Work</a:t>
            </a:r>
            <a:r>
              <a:rPr i="1" lang="en-US" sz="3600">
                <a:solidFill>
                  <a:srgbClr val="00B0F0"/>
                </a:solidFill>
                <a:latin typeface="Arial"/>
                <a:ea typeface="Arial"/>
                <a:cs typeface="Arial"/>
                <a:sym typeface="Arial"/>
              </a:rPr>
              <a:t> (continued):</a:t>
            </a:r>
            <a:endParaRPr/>
          </a:p>
          <a:p>
            <a:pPr indent="0" lvl="0" marL="0" marR="0" rtl="0" algn="l">
              <a:spcBef>
                <a:spcPts val="1200"/>
              </a:spcBef>
              <a:spcAft>
                <a:spcPts val="0"/>
              </a:spcAft>
              <a:buNone/>
            </a:pPr>
            <a:r>
              <a:rPr lang="en-US" sz="2400">
                <a:solidFill>
                  <a:schemeClr val="dk1"/>
                </a:solidFill>
                <a:latin typeface="Calibri"/>
                <a:ea typeface="Calibri"/>
                <a:cs typeface="Calibri"/>
                <a:sym typeface="Calibri"/>
              </a:rPr>
              <a:t>Matching ‘dos and ‘don’ts with the right ’approach’  </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Write each of your ‘do’s and don’ts’ on a separate card.</a:t>
            </a:r>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Place the ‘do’ or ‘don’t’ next to the approach for which it is most relevant.</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i="1" lang="en-US" sz="2400">
                <a:solidFill>
                  <a:schemeClr val="dk1"/>
                </a:solidFill>
                <a:latin typeface="Calibri"/>
                <a:ea typeface="Calibri"/>
                <a:cs typeface="Calibri"/>
                <a:sym typeface="Calibri"/>
              </a:rPr>
              <a:t>Review discussion: </a:t>
            </a:r>
            <a:r>
              <a:rPr b="1" lang="en-US" sz="2400">
                <a:solidFill>
                  <a:schemeClr val="dk1"/>
                </a:solidFill>
                <a:latin typeface="Calibri"/>
                <a:ea typeface="Calibri"/>
                <a:cs typeface="Calibri"/>
                <a:sym typeface="Calibri"/>
              </a:rPr>
              <a:t>Are there any ‘do’s’ or ’don’t’s’ that would be better placed with another of the ten Key Approaches?</a:t>
            </a:r>
            <a:endParaRPr sz="24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descr="A close up of a logo&#10;&#10;Description automatically generated" id="290" name="Google Shape;290;p39"/>
          <p:cNvPicPr preferRelativeResize="0"/>
          <p:nvPr/>
        </p:nvPicPr>
        <p:blipFill rotWithShape="1">
          <a:blip r:embed="rId3">
            <a:alphaModFix/>
          </a:blip>
          <a:srcRect b="0" l="0" r="0" t="0"/>
          <a:stretch/>
        </p:blipFill>
        <p:spPr>
          <a:xfrm>
            <a:off x="-1908313" y="-386268"/>
            <a:ext cx="20196313" cy="13447166"/>
          </a:xfrm>
          <a:prstGeom prst="rect">
            <a:avLst/>
          </a:prstGeom>
          <a:noFill/>
          <a:ln>
            <a:noFill/>
          </a:ln>
        </p:spPr>
      </p:pic>
      <p:sp>
        <p:nvSpPr>
          <p:cNvPr id="291" name="Google Shape;291;p39"/>
          <p:cNvSpPr txBox="1"/>
          <p:nvPr/>
        </p:nvSpPr>
        <p:spPr>
          <a:xfrm>
            <a:off x="1868552" y="7156179"/>
            <a:ext cx="11966713" cy="1754326"/>
          </a:xfrm>
          <a:prstGeom prst="rect">
            <a:avLst/>
          </a:prstGeom>
          <a:noFill/>
          <a:ln>
            <a:noFill/>
          </a:ln>
        </p:spPr>
        <p:txBody>
          <a:bodyPr anchorCtr="0" anchor="t" bIns="45700" lIns="91425" spcFirstLastPara="1" rIns="91425" wrap="square" tIns="45700">
            <a:spAutoFit/>
          </a:bodyPr>
          <a:lstStyle/>
          <a:p>
            <a:pPr indent="-1031875" lvl="0" marL="1031875" marR="0" rtl="0" algn="ctr">
              <a:spcBef>
                <a:spcPts val="0"/>
              </a:spcBef>
              <a:spcAft>
                <a:spcPts val="0"/>
              </a:spcAft>
              <a:buNone/>
            </a:pPr>
            <a:r>
              <a:rPr b="1" lang="en-US" sz="5400">
                <a:solidFill>
                  <a:schemeClr val="lt1"/>
                </a:solidFill>
                <a:latin typeface="Arial"/>
                <a:ea typeface="Arial"/>
                <a:cs typeface="Arial"/>
                <a:sym typeface="Arial"/>
              </a:rPr>
              <a:t>Thank you!</a:t>
            </a:r>
            <a:endParaRPr/>
          </a:p>
          <a:p>
            <a:pPr indent="0" lvl="0" marL="0" marR="0" rtl="0" algn="l">
              <a:spcBef>
                <a:spcPts val="0"/>
              </a:spcBef>
              <a:spcAft>
                <a:spcPts val="0"/>
              </a:spcAft>
              <a:buNone/>
            </a:pPr>
            <a:r>
              <a:t/>
            </a:r>
            <a:endParaRPr b="1" sz="5400">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5"/>
          <p:cNvSpPr txBox="1"/>
          <p:nvPr>
            <p:ph type="title"/>
          </p:nvPr>
        </p:nvSpPr>
        <p:spPr>
          <a:xfrm>
            <a:off x="1257300" y="608542"/>
            <a:ext cx="15773400" cy="220927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0F0"/>
              </a:buClr>
              <a:buSzPts val="6600"/>
              <a:buFont typeface="Arial"/>
              <a:buNone/>
            </a:pPr>
            <a:r>
              <a:rPr b="1" lang="en-US">
                <a:solidFill>
                  <a:srgbClr val="00B0F0"/>
                </a:solidFill>
                <a:latin typeface="Arial"/>
                <a:ea typeface="Arial"/>
                <a:cs typeface="Arial"/>
                <a:sym typeface="Arial"/>
              </a:rPr>
              <a:t>What is the Adolescent Kit for Expression and Innovation?</a:t>
            </a:r>
            <a:endParaRPr/>
          </a:p>
        </p:txBody>
      </p:sp>
      <p:sp>
        <p:nvSpPr>
          <p:cNvPr id="105" name="Google Shape;105;p15"/>
          <p:cNvSpPr txBox="1"/>
          <p:nvPr>
            <p:ph idx="1" type="body"/>
          </p:nvPr>
        </p:nvSpPr>
        <p:spPr>
          <a:xfrm>
            <a:off x="1257300" y="3042708"/>
            <a:ext cx="15773400" cy="7252230"/>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lnSpc>
                <a:spcPct val="90000"/>
              </a:lnSpc>
              <a:spcBef>
                <a:spcPts val="0"/>
              </a:spcBef>
              <a:spcAft>
                <a:spcPts val="0"/>
              </a:spcAft>
              <a:buClr>
                <a:schemeClr val="dk1"/>
              </a:buClr>
              <a:buSzPct val="100000"/>
              <a:buChar char="•"/>
            </a:pPr>
            <a:r>
              <a:rPr lang="en-US"/>
              <a:t>It is a package of resources to support programmes for adolescents (children ages 10-18) during and after emergencies.</a:t>
            </a:r>
            <a:endParaRPr/>
          </a:p>
          <a:p>
            <a:pPr indent="-342900" lvl="0" marL="342900" rtl="0" algn="l">
              <a:lnSpc>
                <a:spcPct val="90000"/>
              </a:lnSpc>
              <a:spcBef>
                <a:spcPts val="1500"/>
              </a:spcBef>
              <a:spcAft>
                <a:spcPts val="0"/>
              </a:spcAft>
              <a:buClr>
                <a:schemeClr val="dk1"/>
              </a:buClr>
              <a:buSzPct val="100000"/>
              <a:buChar char="•"/>
            </a:pPr>
            <a:r>
              <a:rPr lang="en-US"/>
              <a:t>It is designed for use in child protection, education and/or youth development programmes and partnerships.  </a:t>
            </a:r>
            <a:endParaRPr/>
          </a:p>
          <a:p>
            <a:pPr indent="-342900" lvl="0" marL="342900" rtl="0" algn="l">
              <a:lnSpc>
                <a:spcPct val="90000"/>
              </a:lnSpc>
              <a:spcBef>
                <a:spcPts val="1500"/>
              </a:spcBef>
              <a:spcAft>
                <a:spcPts val="0"/>
              </a:spcAft>
              <a:buClr>
                <a:schemeClr val="dk1"/>
              </a:buClr>
              <a:buSzPct val="100000"/>
              <a:buChar char="•"/>
            </a:pPr>
            <a:r>
              <a:rPr lang="en-US"/>
              <a:t>It reflects a cross-sectoral approach, integrating psychosocial support, life skills, adolescent participationand peacebuilding principles, goals and methods</a:t>
            </a:r>
            <a:r>
              <a:rPr b="1" lang="en-US" u="sng"/>
              <a:t>.</a:t>
            </a:r>
            <a:endParaRPr/>
          </a:p>
          <a:p>
            <a:pPr indent="0" lvl="0" marL="0" rtl="0" algn="l">
              <a:lnSpc>
                <a:spcPct val="90000"/>
              </a:lnSpc>
              <a:spcBef>
                <a:spcPts val="1500"/>
              </a:spcBef>
              <a:spcAft>
                <a:spcPts val="0"/>
              </a:spcAft>
              <a:buClr>
                <a:schemeClr val="dk1"/>
              </a:buClr>
              <a:buSzPct val="100000"/>
              <a:buNone/>
            </a:pPr>
            <a:r>
              <a:rPr i="1" lang="en-US"/>
              <a:t>The Adolescent Kit includes:</a:t>
            </a:r>
            <a:endParaRPr/>
          </a:p>
          <a:p>
            <a:pPr indent="-342900" lvl="0" marL="342900" rtl="0" algn="l">
              <a:lnSpc>
                <a:spcPct val="90000"/>
              </a:lnSpc>
              <a:spcBef>
                <a:spcPts val="1500"/>
              </a:spcBef>
              <a:spcAft>
                <a:spcPts val="0"/>
              </a:spcAft>
              <a:buClr>
                <a:schemeClr val="dk1"/>
              </a:buClr>
              <a:buSzPct val="100000"/>
              <a:buChar char="•"/>
            </a:pPr>
            <a:r>
              <a:rPr lang="en-US"/>
              <a:t>Guidance for facilitators to lead activity cycles with and for adolescents</a:t>
            </a:r>
            <a:endParaRPr/>
          </a:p>
          <a:p>
            <a:pPr indent="-342900" lvl="0" marL="342900" rtl="0" algn="l">
              <a:lnSpc>
                <a:spcPct val="90000"/>
              </a:lnSpc>
              <a:spcBef>
                <a:spcPts val="1500"/>
              </a:spcBef>
              <a:spcAft>
                <a:spcPts val="0"/>
              </a:spcAft>
              <a:buClr>
                <a:schemeClr val="dk1"/>
              </a:buClr>
              <a:buSzPct val="100000"/>
              <a:buChar char="•"/>
            </a:pPr>
            <a:r>
              <a:rPr lang="en-US"/>
              <a:t>Guidance for programme coordinators to plan, support and oversee programmes for adolescents</a:t>
            </a:r>
            <a:endParaRPr/>
          </a:p>
          <a:p>
            <a:pPr indent="-342900" lvl="0" marL="342900" rtl="0" algn="l">
              <a:lnSpc>
                <a:spcPct val="90000"/>
              </a:lnSpc>
              <a:spcBef>
                <a:spcPts val="1500"/>
              </a:spcBef>
              <a:spcAft>
                <a:spcPts val="0"/>
              </a:spcAft>
              <a:buClr>
                <a:schemeClr val="dk1"/>
              </a:buClr>
              <a:buSzPct val="100000"/>
              <a:buChar char="•"/>
            </a:pPr>
            <a:r>
              <a:rPr lang="en-US"/>
              <a:t>Supplies to make the activities more feasible, engaging and rewarding</a:t>
            </a:r>
            <a:endParaRPr/>
          </a:p>
          <a:p>
            <a:pPr indent="-96202" lvl="0" marL="342900" rtl="0" algn="l">
              <a:lnSpc>
                <a:spcPct val="90000"/>
              </a:lnSpc>
              <a:spcBef>
                <a:spcPts val="1500"/>
              </a:spcBef>
              <a:spcAft>
                <a:spcPts val="0"/>
              </a:spcAft>
              <a:buClr>
                <a:schemeClr val="dk1"/>
              </a:buClr>
              <a:buSzPct val="1000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6"/>
          <p:cNvSpPr txBox="1"/>
          <p:nvPr>
            <p:ph type="title"/>
          </p:nvPr>
        </p:nvSpPr>
        <p:spPr>
          <a:xfrm>
            <a:off x="1257300" y="608542"/>
            <a:ext cx="15773400" cy="220927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0F0"/>
              </a:buClr>
              <a:buSzPts val="6600"/>
              <a:buFont typeface="Arial"/>
              <a:buNone/>
            </a:pPr>
            <a:r>
              <a:rPr b="1" lang="en-US">
                <a:solidFill>
                  <a:srgbClr val="00B0F0"/>
                </a:solidFill>
                <a:latin typeface="Arial"/>
                <a:ea typeface="Arial"/>
                <a:cs typeface="Arial"/>
                <a:sym typeface="Arial"/>
              </a:rPr>
              <a:t>UNICEF created this kit because…</a:t>
            </a:r>
            <a:endParaRPr/>
          </a:p>
        </p:txBody>
      </p:sp>
      <p:sp>
        <p:nvSpPr>
          <p:cNvPr id="112" name="Google Shape;112;p16"/>
          <p:cNvSpPr txBox="1"/>
          <p:nvPr>
            <p:ph idx="1" type="body"/>
          </p:nvPr>
        </p:nvSpPr>
        <p:spPr>
          <a:xfrm>
            <a:off x="1257300" y="2406601"/>
            <a:ext cx="15773400" cy="7252230"/>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4200"/>
              <a:buChar char="•"/>
            </a:pPr>
            <a:r>
              <a:rPr lang="en-US"/>
              <a:t>Adolescents (people ages 10-19) are a key age group affected by conflict, disasters and other humanitarian crises;</a:t>
            </a:r>
            <a:endParaRPr/>
          </a:p>
          <a:p>
            <a:pPr indent="-342900" lvl="0" marL="342900" rtl="0" algn="l">
              <a:lnSpc>
                <a:spcPct val="90000"/>
              </a:lnSpc>
              <a:spcBef>
                <a:spcPts val="1500"/>
              </a:spcBef>
              <a:spcAft>
                <a:spcPts val="0"/>
              </a:spcAft>
              <a:buClr>
                <a:schemeClr val="dk1"/>
              </a:buClr>
              <a:buSzPts val="4200"/>
              <a:buChar char="•"/>
            </a:pPr>
            <a:r>
              <a:rPr lang="en-US"/>
              <a:t>Most adolescents – those who are ages 10-17 - are </a:t>
            </a:r>
            <a:r>
              <a:rPr lang="en-US" u="sng"/>
              <a:t>children</a:t>
            </a:r>
            <a:r>
              <a:rPr lang="en-US"/>
              <a:t> within UNICEF’s mandate as custodians of the Convention on the Rights of the Child;</a:t>
            </a:r>
            <a:endParaRPr/>
          </a:p>
          <a:p>
            <a:pPr indent="-342900" lvl="0" marL="342900" rtl="0" algn="l">
              <a:lnSpc>
                <a:spcPct val="90000"/>
              </a:lnSpc>
              <a:spcBef>
                <a:spcPts val="1500"/>
              </a:spcBef>
              <a:spcAft>
                <a:spcPts val="0"/>
              </a:spcAft>
              <a:buClr>
                <a:schemeClr val="dk1"/>
              </a:buClr>
              <a:buSzPts val="4200"/>
              <a:buChar char="•"/>
            </a:pPr>
            <a:r>
              <a:rPr lang="en-US"/>
              <a:t>Adolescents are at risk of violations of their rights, including the risk that they do not have a chance to learn and grow to their full potential; and</a:t>
            </a:r>
            <a:endParaRPr/>
          </a:p>
          <a:p>
            <a:pPr indent="-342900" lvl="0" marL="342900" rtl="0" algn="l">
              <a:lnSpc>
                <a:spcPct val="90000"/>
              </a:lnSpc>
              <a:spcBef>
                <a:spcPts val="1500"/>
              </a:spcBef>
              <a:spcAft>
                <a:spcPts val="0"/>
              </a:spcAft>
              <a:buClr>
                <a:schemeClr val="dk1"/>
              </a:buClr>
              <a:buSzPts val="4200"/>
              <a:buChar char="•"/>
            </a:pPr>
            <a:r>
              <a:rPr lang="en-US"/>
              <a:t>Adolescents have the ability and the will to make positive contributions to humanitarian response programmes and to restore and build their communities.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7"/>
          <p:cNvSpPr txBox="1"/>
          <p:nvPr>
            <p:ph idx="1" type="body"/>
          </p:nvPr>
        </p:nvSpPr>
        <p:spPr>
          <a:xfrm>
            <a:off x="1257300" y="2088885"/>
            <a:ext cx="15773400" cy="725223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200"/>
              <a:buNone/>
            </a:pPr>
            <a:r>
              <a:rPr lang="en-US"/>
              <a:t>… Yet UNICEF and partners often struggle to support </a:t>
            </a:r>
            <a:r>
              <a:rPr b="1" lang="en-US"/>
              <a:t>this key age group </a:t>
            </a:r>
            <a:r>
              <a:rPr lang="en-US"/>
              <a:t>with programmes and interventions that… </a:t>
            </a:r>
            <a:endParaRPr/>
          </a:p>
          <a:p>
            <a:pPr indent="-342900" lvl="0" marL="342900" rtl="0" algn="l">
              <a:lnSpc>
                <a:spcPct val="90000"/>
              </a:lnSpc>
              <a:spcBef>
                <a:spcPts val="1500"/>
              </a:spcBef>
              <a:spcAft>
                <a:spcPts val="0"/>
              </a:spcAft>
              <a:buClr>
                <a:schemeClr val="dk1"/>
              </a:buClr>
              <a:buSzPts val="4200"/>
              <a:buChar char="•"/>
            </a:pPr>
            <a:r>
              <a:rPr lang="en-US"/>
              <a:t>are appropriate to adolescents’ developmental needs and abilities;</a:t>
            </a:r>
            <a:endParaRPr/>
          </a:p>
          <a:p>
            <a:pPr indent="-342900" lvl="0" marL="342900" rtl="0" algn="l">
              <a:lnSpc>
                <a:spcPct val="90000"/>
              </a:lnSpc>
              <a:spcBef>
                <a:spcPts val="1500"/>
              </a:spcBef>
              <a:spcAft>
                <a:spcPts val="0"/>
              </a:spcAft>
              <a:buClr>
                <a:schemeClr val="dk1"/>
              </a:buClr>
              <a:buSzPts val="4200"/>
              <a:buChar char="•"/>
            </a:pPr>
            <a:r>
              <a:rPr lang="en-US"/>
              <a:t>reach and address the adolescents who are most in need and most marginalised (e.g. those with disabilities, those who are married, those from minority groups);</a:t>
            </a:r>
            <a:endParaRPr/>
          </a:p>
          <a:p>
            <a:pPr indent="-342900" lvl="0" marL="342900" rtl="0" algn="l">
              <a:lnSpc>
                <a:spcPct val="90000"/>
              </a:lnSpc>
              <a:spcBef>
                <a:spcPts val="1500"/>
              </a:spcBef>
              <a:spcAft>
                <a:spcPts val="0"/>
              </a:spcAft>
              <a:buClr>
                <a:schemeClr val="dk1"/>
              </a:buClr>
              <a:buSzPts val="4200"/>
              <a:buChar char="•"/>
            </a:pPr>
            <a:r>
              <a:rPr lang="en-US"/>
              <a:t>reflect and address adolescents’ own interests and priorities; and</a:t>
            </a:r>
            <a:endParaRPr/>
          </a:p>
          <a:p>
            <a:pPr indent="-342900" lvl="0" marL="342900" rtl="0" algn="l">
              <a:lnSpc>
                <a:spcPct val="90000"/>
              </a:lnSpc>
              <a:spcBef>
                <a:spcPts val="1500"/>
              </a:spcBef>
              <a:spcAft>
                <a:spcPts val="0"/>
              </a:spcAft>
              <a:buClr>
                <a:schemeClr val="dk1"/>
              </a:buClr>
              <a:buSzPts val="4200"/>
              <a:buChar char="•"/>
            </a:pPr>
            <a:r>
              <a:rPr lang="en-US"/>
              <a:t>apply best practices from all of our technical knowledge in psychosocial support, life skills education, and positive engagement.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8"/>
          <p:cNvSpPr txBox="1"/>
          <p:nvPr>
            <p:ph idx="1" type="body"/>
          </p:nvPr>
        </p:nvSpPr>
        <p:spPr>
          <a:xfrm>
            <a:off x="1257300" y="4036621"/>
            <a:ext cx="15773400" cy="725223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200"/>
              <a:buNone/>
            </a:pPr>
            <a:r>
              <a:rPr lang="en-US"/>
              <a:t>The Adolescent Kit for Expression and Innovation includes:</a:t>
            </a:r>
            <a:endParaRPr/>
          </a:p>
          <a:p>
            <a:pPr indent="-342900" lvl="0" marL="342900" rtl="0" algn="l">
              <a:lnSpc>
                <a:spcPct val="90000"/>
              </a:lnSpc>
              <a:spcBef>
                <a:spcPts val="1500"/>
              </a:spcBef>
              <a:spcAft>
                <a:spcPts val="0"/>
              </a:spcAft>
              <a:buClr>
                <a:schemeClr val="dk1"/>
              </a:buClr>
              <a:buSzPts val="4200"/>
              <a:buChar char="•"/>
            </a:pPr>
            <a:r>
              <a:rPr lang="en-US"/>
              <a:t>Guidance and tools for </a:t>
            </a:r>
            <a:r>
              <a:rPr b="1" lang="en-US"/>
              <a:t>facilitators</a:t>
            </a:r>
            <a:r>
              <a:rPr lang="en-US"/>
              <a:t> who are working directly with adolescents and facilitating activities</a:t>
            </a:r>
            <a:endParaRPr/>
          </a:p>
          <a:p>
            <a:pPr indent="-342900" lvl="0" marL="342900" rtl="0" algn="l">
              <a:lnSpc>
                <a:spcPct val="90000"/>
              </a:lnSpc>
              <a:spcBef>
                <a:spcPts val="1500"/>
              </a:spcBef>
              <a:spcAft>
                <a:spcPts val="0"/>
              </a:spcAft>
              <a:buClr>
                <a:schemeClr val="dk1"/>
              </a:buClr>
              <a:buSzPts val="4200"/>
              <a:buChar char="•"/>
            </a:pPr>
            <a:r>
              <a:rPr lang="en-US"/>
              <a:t>Guidance and tools for </a:t>
            </a:r>
            <a:r>
              <a:rPr b="1" lang="en-US"/>
              <a:t>programme coordinators</a:t>
            </a:r>
            <a:r>
              <a:rPr lang="en-US"/>
              <a:t> who design, manage and oversee programmes and interventions for adolescents</a:t>
            </a:r>
            <a:endParaRPr/>
          </a:p>
          <a:p>
            <a:pPr indent="-342900" lvl="0" marL="342900" rtl="0" algn="l">
              <a:lnSpc>
                <a:spcPct val="90000"/>
              </a:lnSpc>
              <a:spcBef>
                <a:spcPts val="1500"/>
              </a:spcBef>
              <a:spcAft>
                <a:spcPts val="0"/>
              </a:spcAft>
              <a:buClr>
                <a:schemeClr val="dk1"/>
              </a:buClr>
              <a:buSzPts val="4200"/>
              <a:buChar char="•"/>
            </a:pPr>
            <a:r>
              <a:rPr lang="en-US"/>
              <a:t>A Supply Kit with carrying cases, materials and supplies to make activities for adolescents more feasible and engaging, especially in low-resource environments</a:t>
            </a:r>
            <a:endParaRPr/>
          </a:p>
        </p:txBody>
      </p:sp>
      <p:sp>
        <p:nvSpPr>
          <p:cNvPr id="125" name="Google Shape;125;p18"/>
          <p:cNvSpPr txBox="1"/>
          <p:nvPr>
            <p:ph type="title"/>
          </p:nvPr>
        </p:nvSpPr>
        <p:spPr>
          <a:xfrm>
            <a:off x="1257300" y="1602455"/>
            <a:ext cx="15773400" cy="220927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0F0"/>
              </a:buClr>
              <a:buSzPts val="6600"/>
              <a:buFont typeface="Arial"/>
              <a:buNone/>
            </a:pPr>
            <a:r>
              <a:rPr b="1" lang="en-US">
                <a:solidFill>
                  <a:srgbClr val="00B0F0"/>
                </a:solidFill>
                <a:latin typeface="Arial"/>
                <a:ea typeface="Arial"/>
                <a:cs typeface="Arial"/>
                <a:sym typeface="Arial"/>
              </a:rPr>
              <a:t>What is in the Adolescent Kit for Expression and Innovation?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9"/>
          <p:cNvSpPr txBox="1"/>
          <p:nvPr>
            <p:ph idx="1" type="body"/>
          </p:nvPr>
        </p:nvSpPr>
        <p:spPr>
          <a:xfrm>
            <a:off x="1257300" y="2525871"/>
            <a:ext cx="15773400" cy="725223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4200"/>
              <a:buNone/>
            </a:pPr>
            <a:r>
              <a:rPr b="1" lang="en-US"/>
              <a:t>Clarification of terms used to describe the resources in the Kit:</a:t>
            </a:r>
            <a:endParaRPr/>
          </a:p>
          <a:p>
            <a:pPr indent="0" lvl="0" marL="0" rtl="0" algn="l">
              <a:lnSpc>
                <a:spcPct val="90000"/>
              </a:lnSpc>
              <a:spcBef>
                <a:spcPts val="1500"/>
              </a:spcBef>
              <a:spcAft>
                <a:spcPts val="0"/>
              </a:spcAft>
              <a:buClr>
                <a:schemeClr val="dk1"/>
              </a:buClr>
              <a:buSzPts val="1200"/>
              <a:buNone/>
            </a:pPr>
            <a:r>
              <a:t/>
            </a:r>
            <a:endParaRPr sz="1200"/>
          </a:p>
          <a:p>
            <a:pPr indent="-2778125" lvl="0" marL="2778125" rtl="0" algn="l">
              <a:lnSpc>
                <a:spcPct val="90000"/>
              </a:lnSpc>
              <a:spcBef>
                <a:spcPts val="1500"/>
              </a:spcBef>
              <a:spcAft>
                <a:spcPts val="0"/>
              </a:spcAft>
              <a:buClr>
                <a:srgbClr val="00B0F0"/>
              </a:buClr>
              <a:buSzPts val="4200"/>
              <a:buNone/>
            </a:pPr>
            <a:r>
              <a:rPr b="1" lang="en-US">
                <a:solidFill>
                  <a:srgbClr val="00B0F0"/>
                </a:solidFill>
              </a:rPr>
              <a:t>Guidance</a:t>
            </a:r>
            <a:r>
              <a:rPr lang="en-US"/>
              <a:t>: 	Explanation of ‘how to’ plan, facilitate, monitor, and work with adolescents </a:t>
            </a:r>
            <a:r>
              <a:rPr i="1" lang="en-US"/>
              <a:t>(These are included in print and electronic format)</a:t>
            </a:r>
            <a:endParaRPr/>
          </a:p>
          <a:p>
            <a:pPr indent="-2778125" lvl="0" marL="2778125" rtl="0" algn="l">
              <a:lnSpc>
                <a:spcPct val="90000"/>
              </a:lnSpc>
              <a:spcBef>
                <a:spcPts val="1500"/>
              </a:spcBef>
              <a:spcAft>
                <a:spcPts val="0"/>
              </a:spcAft>
              <a:buClr>
                <a:srgbClr val="00B0F0"/>
              </a:buClr>
              <a:buSzPts val="4200"/>
              <a:buNone/>
            </a:pPr>
            <a:r>
              <a:rPr b="1" lang="en-US">
                <a:solidFill>
                  <a:srgbClr val="00B0F0"/>
                </a:solidFill>
              </a:rPr>
              <a:t>Tools</a:t>
            </a:r>
            <a:r>
              <a:rPr lang="en-US">
                <a:solidFill>
                  <a:srgbClr val="00B0F0"/>
                </a:solidFill>
              </a:rPr>
              <a:t>: </a:t>
            </a:r>
            <a:r>
              <a:rPr lang="en-US"/>
              <a:t>	Diagrams, checklists, and other materials</a:t>
            </a:r>
            <a:r>
              <a:rPr i="1" lang="en-US"/>
              <a:t> (Also included in print and electronic format)</a:t>
            </a:r>
            <a:endParaRPr/>
          </a:p>
          <a:p>
            <a:pPr indent="-2778125" lvl="0" marL="2778125" rtl="0" algn="l">
              <a:lnSpc>
                <a:spcPct val="90000"/>
              </a:lnSpc>
              <a:spcBef>
                <a:spcPts val="1500"/>
              </a:spcBef>
              <a:spcAft>
                <a:spcPts val="0"/>
              </a:spcAft>
              <a:buClr>
                <a:srgbClr val="00B0F0"/>
              </a:buClr>
              <a:buSzPts val="4200"/>
              <a:buNone/>
            </a:pPr>
            <a:r>
              <a:rPr b="1" lang="en-US">
                <a:solidFill>
                  <a:srgbClr val="00B0F0"/>
                </a:solidFill>
              </a:rPr>
              <a:t>Supplies</a:t>
            </a:r>
            <a:r>
              <a:rPr lang="en-US">
                <a:solidFill>
                  <a:srgbClr val="00B0F0"/>
                </a:solidFill>
              </a:rPr>
              <a:t>: </a:t>
            </a:r>
            <a:r>
              <a:rPr lang="en-US"/>
              <a:t>	Physical materials facilitators and adolescents use during their activities (such as paper, pens, marker boards, floor mats, etc.) These include reusable supplies (such as the marker board) and those that are not reusable (such as paper, tape and glue). </a:t>
            </a:r>
            <a:endParaRPr/>
          </a:p>
        </p:txBody>
      </p:sp>
      <p:sp>
        <p:nvSpPr>
          <p:cNvPr id="132" name="Google Shape;132;p19"/>
          <p:cNvSpPr txBox="1"/>
          <p:nvPr>
            <p:ph type="title"/>
          </p:nvPr>
        </p:nvSpPr>
        <p:spPr>
          <a:xfrm>
            <a:off x="1257300" y="608542"/>
            <a:ext cx="15773400" cy="220927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0F0"/>
              </a:buClr>
              <a:buSzPts val="6600"/>
              <a:buFont typeface="Arial"/>
              <a:buNone/>
            </a:pPr>
            <a:r>
              <a:rPr b="1" lang="en-US">
                <a:solidFill>
                  <a:srgbClr val="00B0F0"/>
                </a:solidFill>
                <a:latin typeface="Arial"/>
                <a:ea typeface="Arial"/>
                <a:cs typeface="Arial"/>
                <a:sym typeface="Arial"/>
              </a:rPr>
              <a:t>What is in the Kit? </a:t>
            </a:r>
            <a:r>
              <a:rPr i="1" lang="en-US">
                <a:solidFill>
                  <a:srgbClr val="00B0F0"/>
                </a:solidFill>
                <a:latin typeface="Arial"/>
                <a:ea typeface="Arial"/>
                <a:cs typeface="Arial"/>
                <a:sym typeface="Arial"/>
              </a:rPr>
              <a:t>(continued)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0"/>
          <p:cNvSpPr txBox="1"/>
          <p:nvPr>
            <p:ph idx="1" type="body"/>
          </p:nvPr>
        </p:nvSpPr>
        <p:spPr>
          <a:xfrm>
            <a:off x="1257300" y="2287328"/>
            <a:ext cx="15773400" cy="474957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200"/>
              <a:buNone/>
            </a:pPr>
            <a:r>
              <a:rPr b="1" lang="en-US"/>
              <a:t>Guidance and tools </a:t>
            </a:r>
            <a:r>
              <a:rPr lang="en-US"/>
              <a:t>for facilitators and programme coordinators in the Adolescent Kit are designed to be used flexibly along with other materials that may already be available or in use in programmes for adolescents.</a:t>
            </a:r>
            <a:endParaRPr/>
          </a:p>
          <a:p>
            <a:pPr indent="0" lvl="0" marL="0" rtl="0" algn="l">
              <a:lnSpc>
                <a:spcPct val="90000"/>
              </a:lnSpc>
              <a:spcBef>
                <a:spcPts val="3300"/>
              </a:spcBef>
              <a:spcAft>
                <a:spcPts val="0"/>
              </a:spcAft>
              <a:buClr>
                <a:schemeClr val="dk1"/>
              </a:buClr>
              <a:buSzPts val="4200"/>
              <a:buNone/>
            </a:pPr>
            <a:r>
              <a:rPr lang="en-US"/>
              <a:t>Choose and adapt the guidance and tools that are most relevant the situation and needs of adolescents in your context to start a new programme or strengthen an ongoing programme.</a:t>
            </a:r>
            <a:endParaRPr/>
          </a:p>
        </p:txBody>
      </p:sp>
      <p:sp>
        <p:nvSpPr>
          <p:cNvPr id="139" name="Google Shape;139;p20"/>
          <p:cNvSpPr txBox="1"/>
          <p:nvPr>
            <p:ph type="title"/>
          </p:nvPr>
        </p:nvSpPr>
        <p:spPr>
          <a:xfrm>
            <a:off x="1257300" y="250729"/>
            <a:ext cx="15773400" cy="220927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0F0"/>
              </a:buClr>
              <a:buSzPts val="6600"/>
              <a:buFont typeface="Arial"/>
              <a:buNone/>
            </a:pPr>
            <a:r>
              <a:rPr b="1" lang="en-US">
                <a:solidFill>
                  <a:srgbClr val="00B0F0"/>
                </a:solidFill>
                <a:latin typeface="Arial"/>
                <a:ea typeface="Arial"/>
                <a:cs typeface="Arial"/>
                <a:sym typeface="Arial"/>
              </a:rPr>
              <a:t>Guidance and Tools</a:t>
            </a:r>
            <a:endParaRPr/>
          </a:p>
        </p:txBody>
      </p:sp>
      <p:sp>
        <p:nvSpPr>
          <p:cNvPr id="140" name="Google Shape;140;p20"/>
          <p:cNvSpPr txBox="1"/>
          <p:nvPr/>
        </p:nvSpPr>
        <p:spPr>
          <a:xfrm>
            <a:off x="1257300" y="7513978"/>
            <a:ext cx="15773400" cy="2631490"/>
          </a:xfrm>
          <a:prstGeom prst="rect">
            <a:avLst/>
          </a:prstGeom>
          <a:solidFill>
            <a:srgbClr val="F2F2F2"/>
          </a:solidFill>
          <a:ln cap="flat" cmpd="sng" w="50800">
            <a:solidFill>
              <a:schemeClr val="dk1"/>
            </a:solidFill>
            <a:prstDash val="solid"/>
            <a:round/>
            <a:headEnd len="sm" w="sm" type="none"/>
            <a:tailEnd len="sm" w="sm" type="none"/>
          </a:ln>
        </p:spPr>
        <p:txBody>
          <a:bodyPr anchorCtr="0" anchor="t" bIns="457200" lIns="457200" spcFirstLastPara="1" rIns="457200" wrap="square" tIns="457200">
            <a:spAutoFit/>
          </a:bodyPr>
          <a:lstStyle/>
          <a:p>
            <a:pPr indent="0" lvl="0" marL="0" marR="0" rtl="0" algn="l">
              <a:spcBef>
                <a:spcPts val="0"/>
              </a:spcBef>
              <a:spcAft>
                <a:spcPts val="0"/>
              </a:spcAft>
              <a:buNone/>
            </a:pPr>
            <a:r>
              <a:rPr b="1" i="0" lang="en-US" sz="3200" u="none" cap="none" strike="noStrike">
                <a:solidFill>
                  <a:srgbClr val="00B0F0"/>
                </a:solidFill>
                <a:latin typeface="Arial"/>
                <a:ea typeface="Arial"/>
                <a:cs typeface="Arial"/>
                <a:sym typeface="Arial"/>
              </a:rPr>
              <a:t>Discussion: </a:t>
            </a:r>
            <a:endParaRPr/>
          </a:p>
          <a:p>
            <a:pPr indent="-508000" lvl="0" marL="965200" marR="0" rtl="0" algn="l">
              <a:spcBef>
                <a:spcPts val="1800"/>
              </a:spcBef>
              <a:spcAft>
                <a:spcPts val="0"/>
              </a:spcAft>
              <a:buClr>
                <a:schemeClr val="dk1"/>
              </a:buClr>
              <a:buSzPts val="3200"/>
              <a:buFont typeface="Noto Sans Symbols"/>
              <a:buChar char="⮚"/>
            </a:pPr>
            <a:r>
              <a:rPr b="0" i="0" lang="en-US" sz="3200" u="none" cap="none" strike="noStrike">
                <a:solidFill>
                  <a:schemeClr val="dk1"/>
                </a:solidFill>
                <a:latin typeface="Calibri"/>
                <a:ea typeface="Calibri"/>
                <a:cs typeface="Calibri"/>
                <a:sym typeface="Calibri"/>
              </a:rPr>
              <a:t>What other guidance and tools are we already using in our programme(s) for adolescents?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1"/>
          <p:cNvSpPr txBox="1"/>
          <p:nvPr>
            <p:ph idx="1" type="body"/>
          </p:nvPr>
        </p:nvSpPr>
        <p:spPr>
          <a:xfrm>
            <a:off x="1257300" y="4211108"/>
            <a:ext cx="15773400" cy="3510492"/>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4200"/>
              <a:buChar char="•"/>
            </a:pPr>
            <a:r>
              <a:rPr lang="en-US"/>
              <a:t>The Supply Kit is intended especially for places where programmes are starting for the first time, and for places that are remote and hard to reach.</a:t>
            </a:r>
            <a:endParaRPr/>
          </a:p>
          <a:p>
            <a:pPr indent="-342900" lvl="0" marL="342900" rtl="0" algn="l">
              <a:lnSpc>
                <a:spcPct val="90000"/>
              </a:lnSpc>
              <a:spcBef>
                <a:spcPts val="1500"/>
              </a:spcBef>
              <a:spcAft>
                <a:spcPts val="0"/>
              </a:spcAft>
              <a:buClr>
                <a:schemeClr val="dk1"/>
              </a:buClr>
              <a:buSzPts val="4200"/>
              <a:buChar char="•"/>
            </a:pPr>
            <a:r>
              <a:rPr lang="en-US"/>
              <a:t>You don’t have to have the Supply Kit to use the guidance and tools. Most of the activities in the guidance don’t require any supplies.</a:t>
            </a:r>
            <a:endParaRPr/>
          </a:p>
        </p:txBody>
      </p:sp>
      <p:sp>
        <p:nvSpPr>
          <p:cNvPr id="147" name="Google Shape;147;p21"/>
          <p:cNvSpPr txBox="1"/>
          <p:nvPr>
            <p:ph type="title"/>
          </p:nvPr>
        </p:nvSpPr>
        <p:spPr>
          <a:xfrm>
            <a:off x="1257300" y="1878542"/>
            <a:ext cx="15773400" cy="220927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0F0"/>
              </a:buClr>
              <a:buSzPts val="6600"/>
              <a:buFont typeface="Arial"/>
              <a:buNone/>
            </a:pPr>
            <a:r>
              <a:rPr b="1" lang="en-US">
                <a:solidFill>
                  <a:srgbClr val="00B0F0"/>
                </a:solidFill>
                <a:latin typeface="Arial"/>
                <a:ea typeface="Arial"/>
                <a:cs typeface="Arial"/>
                <a:sym typeface="Arial"/>
              </a:rPr>
              <a:t>The Supply Kit, and Guide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